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5"/>
                </a:moveTo>
                <a:lnTo>
                  <a:pt x="5410200" y="51815"/>
                </a:lnTo>
                <a:lnTo>
                  <a:pt x="5410200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311150"/>
          </a:xfrm>
          <a:custGeom>
            <a:avLst/>
            <a:gdLst/>
            <a:ahLst/>
            <a:cxnLst/>
            <a:rect l="l" t="t" r="r" b="b"/>
            <a:pathLst>
              <a:path w="9144000" h="311150">
                <a:moveTo>
                  <a:pt x="9144000" y="0"/>
                </a:moveTo>
                <a:lnTo>
                  <a:pt x="0" y="0"/>
                </a:lnTo>
                <a:lnTo>
                  <a:pt x="0" y="310896"/>
                </a:lnTo>
                <a:lnTo>
                  <a:pt x="9144000" y="310896"/>
                </a:lnTo>
                <a:lnTo>
                  <a:pt x="9144000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9144000" cy="143510"/>
          </a:xfrm>
          <a:custGeom>
            <a:avLst/>
            <a:gdLst/>
            <a:ahLst/>
            <a:cxnLst/>
            <a:rect l="l" t="t" r="r" b="b"/>
            <a:pathLst>
              <a:path w="9144000" h="143509">
                <a:moveTo>
                  <a:pt x="9144000" y="0"/>
                </a:moveTo>
                <a:lnTo>
                  <a:pt x="0" y="0"/>
                </a:lnTo>
                <a:lnTo>
                  <a:pt x="0" y="91440"/>
                </a:lnTo>
                <a:lnTo>
                  <a:pt x="5410200" y="91440"/>
                </a:lnTo>
                <a:lnTo>
                  <a:pt x="5410200" y="143256"/>
                </a:lnTo>
                <a:lnTo>
                  <a:pt x="9144000" y="143256"/>
                </a:lnTo>
                <a:lnTo>
                  <a:pt x="9144000" y="91440"/>
                </a:lnTo>
                <a:lnTo>
                  <a:pt x="9144000" y="51816"/>
                </a:lnTo>
                <a:lnTo>
                  <a:pt x="9144000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10200" y="438912"/>
            <a:ext cx="3733800" cy="180340"/>
          </a:xfrm>
          <a:custGeom>
            <a:avLst/>
            <a:gdLst/>
            <a:ahLst/>
            <a:cxnLst/>
            <a:rect l="l" t="t" r="r" b="b"/>
            <a:pathLst>
              <a:path w="3733800" h="180340">
                <a:moveTo>
                  <a:pt x="3733800" y="0"/>
                </a:moveTo>
                <a:lnTo>
                  <a:pt x="0" y="0"/>
                </a:lnTo>
                <a:lnTo>
                  <a:pt x="0" y="179832"/>
                </a:lnTo>
                <a:lnTo>
                  <a:pt x="3733800" y="179832"/>
                </a:lnTo>
                <a:lnTo>
                  <a:pt x="37338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407152" y="496823"/>
            <a:ext cx="3566160" cy="128270"/>
          </a:xfrm>
          <a:custGeom>
            <a:avLst/>
            <a:gdLst/>
            <a:ahLst/>
            <a:cxnLst/>
            <a:rect l="l" t="t" r="r" b="b"/>
            <a:pathLst>
              <a:path w="3566159" h="128270">
                <a:moveTo>
                  <a:pt x="3063240" y="2032"/>
                </a:moveTo>
                <a:lnTo>
                  <a:pt x="306120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159" h="128270">
                <a:moveTo>
                  <a:pt x="3566160" y="94107"/>
                </a:moveTo>
                <a:lnTo>
                  <a:pt x="3563493" y="91440"/>
                </a:lnTo>
                <a:lnTo>
                  <a:pt x="1968627" y="91440"/>
                </a:lnTo>
                <a:lnTo>
                  <a:pt x="1965960" y="94107"/>
                </a:lnTo>
                <a:lnTo>
                  <a:pt x="1965960" y="97536"/>
                </a:lnTo>
                <a:lnTo>
                  <a:pt x="1965960" y="125349"/>
                </a:lnTo>
                <a:lnTo>
                  <a:pt x="1968627" y="128016"/>
                </a:lnTo>
                <a:lnTo>
                  <a:pt x="3563493" y="128016"/>
                </a:lnTo>
                <a:lnTo>
                  <a:pt x="3566160" y="125349"/>
                </a:lnTo>
                <a:lnTo>
                  <a:pt x="356616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043416" y="0"/>
            <a:ext cx="100965" cy="619125"/>
          </a:xfrm>
          <a:custGeom>
            <a:avLst/>
            <a:gdLst/>
            <a:ahLst/>
            <a:cxnLst/>
            <a:rect l="l" t="t" r="r" b="b"/>
            <a:pathLst>
              <a:path w="100965" h="619125">
                <a:moveTo>
                  <a:pt x="27432" y="0"/>
                </a:moveTo>
                <a:lnTo>
                  <a:pt x="0" y="0"/>
                </a:lnTo>
                <a:lnTo>
                  <a:pt x="0" y="618744"/>
                </a:lnTo>
                <a:lnTo>
                  <a:pt x="27432" y="618744"/>
                </a:lnTo>
                <a:lnTo>
                  <a:pt x="27432" y="0"/>
                </a:lnTo>
                <a:close/>
              </a:path>
              <a:path w="100965" h="619125">
                <a:moveTo>
                  <a:pt x="100571" y="0"/>
                </a:moveTo>
                <a:lnTo>
                  <a:pt x="42672" y="0"/>
                </a:lnTo>
                <a:lnTo>
                  <a:pt x="42672" y="618744"/>
                </a:lnTo>
                <a:lnTo>
                  <a:pt x="100571" y="618744"/>
                </a:lnTo>
                <a:lnTo>
                  <a:pt x="100571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025128" y="0"/>
            <a:ext cx="9525" cy="619125"/>
          </a:xfrm>
          <a:custGeom>
            <a:avLst/>
            <a:gdLst/>
            <a:ahLst/>
            <a:cxnLst/>
            <a:rect l="l" t="t" r="r" b="b"/>
            <a:pathLst>
              <a:path w="9525" h="619125">
                <a:moveTo>
                  <a:pt x="0" y="618744"/>
                </a:moveTo>
                <a:lnTo>
                  <a:pt x="9143" y="618744"/>
                </a:lnTo>
                <a:lnTo>
                  <a:pt x="9143" y="0"/>
                </a:lnTo>
                <a:lnTo>
                  <a:pt x="0" y="0"/>
                </a:lnTo>
                <a:lnTo>
                  <a:pt x="0" y="618744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976359" y="0"/>
            <a:ext cx="27940" cy="619125"/>
          </a:xfrm>
          <a:custGeom>
            <a:avLst/>
            <a:gdLst/>
            <a:ahLst/>
            <a:cxnLst/>
            <a:rect l="l" t="t" r="r" b="b"/>
            <a:pathLst>
              <a:path w="27940" h="619125">
                <a:moveTo>
                  <a:pt x="0" y="618744"/>
                </a:moveTo>
                <a:lnTo>
                  <a:pt x="27431" y="618744"/>
                </a:lnTo>
                <a:lnTo>
                  <a:pt x="27431" y="0"/>
                </a:lnTo>
                <a:lnTo>
                  <a:pt x="0" y="0"/>
                </a:lnTo>
                <a:lnTo>
                  <a:pt x="0" y="618744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15400" y="0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54864" y="0"/>
                </a:moveTo>
                <a:lnTo>
                  <a:pt x="0" y="0"/>
                </a:lnTo>
                <a:lnTo>
                  <a:pt x="0" y="585215"/>
                </a:lnTo>
                <a:lnTo>
                  <a:pt x="54864" y="585215"/>
                </a:lnTo>
                <a:lnTo>
                  <a:pt x="5486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872728" y="0"/>
            <a:ext cx="9525" cy="585470"/>
          </a:xfrm>
          <a:custGeom>
            <a:avLst/>
            <a:gdLst/>
            <a:ahLst/>
            <a:cxnLst/>
            <a:rect l="l" t="t" r="r" b="b"/>
            <a:pathLst>
              <a:path w="9525" h="585470">
                <a:moveTo>
                  <a:pt x="9143" y="0"/>
                </a:moveTo>
                <a:lnTo>
                  <a:pt x="0" y="0"/>
                </a:lnTo>
                <a:lnTo>
                  <a:pt x="0" y="585215"/>
                </a:lnTo>
                <a:lnTo>
                  <a:pt x="9143" y="585215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972" y="707262"/>
            <a:ext cx="3704590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5972" y="1109405"/>
            <a:ext cx="7962900" cy="1672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7620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KHATRA ADIBASI MAHAVIDYALAYA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1935163"/>
            <a:ext cx="8382000" cy="469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en-US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en-US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E-Content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Department: Chemistry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Semester: </a:t>
            </a:r>
            <a:r>
              <a:rPr lang="en-US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(</a:t>
            </a:r>
            <a:r>
              <a:rPr lang="en-US" sz="25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</a:t>
            </a:r>
            <a:r>
              <a:rPr lang="en-US" sz="25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2021-2022</a:t>
            </a:r>
            <a:endParaRPr lang="en-US" sz="2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en-US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Analytical Methods in Chemistry </a:t>
            </a: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(CHEM/603/DSE-3)</a:t>
            </a:r>
          </a:p>
          <a:p>
            <a:pPr marL="0" indent="0" algn="ctr">
              <a:buNone/>
            </a:pP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en-US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Solvent extraction</a:t>
            </a:r>
            <a:endParaRPr lang="en-US" sz="2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Teacher: </a:t>
            </a:r>
            <a:r>
              <a:rPr lang="en-US" sz="25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Soumen</a:t>
            </a:r>
            <a:r>
              <a:rPr lang="en-US" sz="2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Rakshit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092" y="1524000"/>
            <a:ext cx="1377815" cy="133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4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444" y="646302"/>
            <a:ext cx="425450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Distribution</a:t>
            </a:r>
            <a:r>
              <a:rPr sz="3200" spc="-3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coefficient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7872" y="1719452"/>
            <a:ext cx="8017509" cy="408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06705" indent="-256540">
              <a:lnSpc>
                <a:spcPts val="2160"/>
              </a:lnSpc>
              <a:spcBef>
                <a:spcPts val="90"/>
              </a:spcBef>
              <a:buClr>
                <a:srgbClr val="9F4DA2"/>
              </a:buClr>
              <a:buChar char="•"/>
              <a:tabLst>
                <a:tab pos="306705" algn="l"/>
                <a:tab pos="307340" algn="l"/>
              </a:tabLst>
            </a:pPr>
            <a:r>
              <a:rPr sz="2000" spc="-10" dirty="0">
                <a:latin typeface="Georgia"/>
                <a:cs typeface="Georgia"/>
              </a:rPr>
              <a:t>When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solution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placed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separatory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funnel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and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shaken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with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spc="25" dirty="0">
                <a:latin typeface="Georgia"/>
                <a:cs typeface="Georgia"/>
              </a:rPr>
              <a:t>an</a:t>
            </a:r>
            <a:endParaRPr sz="2000" dirty="0">
              <a:latin typeface="Georgia"/>
              <a:cs typeface="Georgia"/>
            </a:endParaRPr>
          </a:p>
          <a:p>
            <a:pPr marL="306705">
              <a:lnSpc>
                <a:spcPts val="2160"/>
              </a:lnSpc>
            </a:pPr>
            <a:r>
              <a:rPr sz="2000" spc="-10" dirty="0">
                <a:latin typeface="Georgia"/>
                <a:cs typeface="Georgia"/>
              </a:rPr>
              <a:t>immiscible</a:t>
            </a:r>
            <a:r>
              <a:rPr sz="2000" spc="9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solvent, solutes often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dissolve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i="1" spc="-10" dirty="0">
                <a:latin typeface="Georgia"/>
                <a:cs typeface="Georgia"/>
              </a:rPr>
              <a:t>part</a:t>
            </a:r>
            <a:r>
              <a:rPr sz="2000" i="1" spc="5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into </a:t>
            </a:r>
            <a:r>
              <a:rPr sz="2000" spc="-10" dirty="0">
                <a:latin typeface="Georgia"/>
                <a:cs typeface="Georgia"/>
              </a:rPr>
              <a:t>both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layers.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50" dirty="0">
              <a:latin typeface="Georgia"/>
              <a:cs typeface="Georgia"/>
            </a:endParaRPr>
          </a:p>
          <a:p>
            <a:pPr marL="306705" indent="-256540">
              <a:lnSpc>
                <a:spcPts val="2160"/>
              </a:lnSpc>
              <a:buClr>
                <a:srgbClr val="9F4DA2"/>
              </a:buClr>
              <a:buChar char="•"/>
              <a:tabLst>
                <a:tab pos="306705" algn="l"/>
                <a:tab pos="307340" algn="l"/>
              </a:tabLst>
            </a:pPr>
            <a:r>
              <a:rPr sz="2000" spc="-10" dirty="0">
                <a:latin typeface="Georgia"/>
                <a:cs typeface="Georgia"/>
              </a:rPr>
              <a:t>The</a:t>
            </a:r>
            <a:r>
              <a:rPr sz="2000" spc="28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components</a:t>
            </a:r>
            <a:r>
              <a:rPr sz="2000" spc="2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are</a:t>
            </a:r>
            <a:r>
              <a:rPr sz="2000" spc="2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said</a:t>
            </a:r>
            <a:r>
              <a:rPr sz="2000" spc="29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26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"partition"</a:t>
            </a:r>
            <a:r>
              <a:rPr sz="2000" spc="29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between</a:t>
            </a:r>
            <a:r>
              <a:rPr sz="2000" spc="2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2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two</a:t>
            </a:r>
            <a:r>
              <a:rPr sz="2000" spc="26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layers,</a:t>
            </a:r>
            <a:r>
              <a:rPr sz="2000" spc="254" dirty="0">
                <a:latin typeface="Georgia"/>
                <a:cs typeface="Georgia"/>
              </a:rPr>
              <a:t> </a:t>
            </a:r>
            <a:r>
              <a:rPr sz="2000" spc="25" dirty="0">
                <a:latin typeface="Georgia"/>
                <a:cs typeface="Georgia"/>
              </a:rPr>
              <a:t>or</a:t>
            </a:r>
            <a:endParaRPr sz="2000" dirty="0">
              <a:latin typeface="Georgia"/>
              <a:cs typeface="Georgia"/>
            </a:endParaRPr>
          </a:p>
          <a:p>
            <a:pPr marL="306705">
              <a:lnSpc>
                <a:spcPts val="2160"/>
              </a:lnSpc>
            </a:pPr>
            <a:r>
              <a:rPr sz="2000" spc="-5" dirty="0">
                <a:latin typeface="Georgia"/>
                <a:cs typeface="Georgia"/>
              </a:rPr>
              <a:t>"distribute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themselves"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between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the</a:t>
            </a:r>
            <a:r>
              <a:rPr sz="2000" spc="-5" dirty="0">
                <a:latin typeface="Georgia"/>
                <a:cs typeface="Georgia"/>
              </a:rPr>
              <a:t> two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layers.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 dirty="0">
              <a:latin typeface="Georgia"/>
              <a:cs typeface="Georgia"/>
            </a:endParaRPr>
          </a:p>
          <a:p>
            <a:pPr marL="306705" marR="19050" indent="-256540" algn="just">
              <a:lnSpc>
                <a:spcPct val="80000"/>
              </a:lnSpc>
              <a:buClr>
                <a:srgbClr val="9F4DA2"/>
              </a:buClr>
              <a:buChar char="•"/>
              <a:tabLst>
                <a:tab pos="307340" algn="l"/>
              </a:tabLst>
            </a:pPr>
            <a:r>
              <a:rPr sz="2000" spc="-10" dirty="0">
                <a:latin typeface="Georgia"/>
                <a:cs typeface="Georgia"/>
              </a:rPr>
              <a:t>When</a:t>
            </a:r>
            <a:r>
              <a:rPr sz="2000" spc="-5" dirty="0">
                <a:latin typeface="Georgia"/>
                <a:cs typeface="Georgia"/>
              </a:rPr>
              <a:t> equilibrium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has</a:t>
            </a:r>
            <a:r>
              <a:rPr sz="2000" spc="-5" dirty="0">
                <a:latin typeface="Georgia"/>
                <a:cs typeface="Georgia"/>
              </a:rPr>
              <a:t> established,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the</a:t>
            </a:r>
            <a:r>
              <a:rPr sz="2000" dirty="0">
                <a:latin typeface="Georgia"/>
                <a:cs typeface="Georgia"/>
              </a:rPr>
              <a:t> ratio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concentration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 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solute </a:t>
            </a:r>
            <a:r>
              <a:rPr sz="2000" spc="-10" dirty="0">
                <a:latin typeface="Georgia"/>
                <a:cs typeface="Georgia"/>
              </a:rPr>
              <a:t>in </a:t>
            </a:r>
            <a:r>
              <a:rPr sz="2000" dirty="0">
                <a:latin typeface="Georgia"/>
                <a:cs typeface="Georgia"/>
              </a:rPr>
              <a:t>each </a:t>
            </a:r>
            <a:r>
              <a:rPr sz="2000" spc="-5" dirty="0">
                <a:latin typeface="Georgia"/>
                <a:cs typeface="Georgia"/>
              </a:rPr>
              <a:t>layer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-5" dirty="0">
                <a:latin typeface="Georgia"/>
                <a:cs typeface="Georgia"/>
              </a:rPr>
              <a:t> constant </a:t>
            </a:r>
            <a:r>
              <a:rPr sz="2000" spc="-10" dirty="0">
                <a:latin typeface="Georgia"/>
                <a:cs typeface="Georgia"/>
              </a:rPr>
              <a:t>for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each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system,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10" dirty="0">
                <a:latin typeface="Georgia"/>
                <a:cs typeface="Georgia"/>
              </a:rPr>
              <a:t>this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can be 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represented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5" dirty="0">
                <a:latin typeface="Georgia"/>
                <a:cs typeface="Georgia"/>
              </a:rPr>
              <a:t>by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value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K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9F4DA2"/>
              </a:buClr>
              <a:buFont typeface="Georgia"/>
              <a:buChar char="•"/>
            </a:pPr>
            <a:endParaRPr sz="1750" dirty="0">
              <a:latin typeface="Georgia"/>
              <a:cs typeface="Georgia"/>
            </a:endParaRPr>
          </a:p>
          <a:p>
            <a:pPr marL="306705" indent="-256540">
              <a:lnSpc>
                <a:spcPts val="2160"/>
              </a:lnSpc>
              <a:buClr>
                <a:srgbClr val="9F4DA2"/>
              </a:buClr>
              <a:buChar char="•"/>
              <a:tabLst>
                <a:tab pos="306705" algn="l"/>
                <a:tab pos="307340" algn="l"/>
                <a:tab pos="760730" algn="l"/>
                <a:tab pos="1221105" algn="l"/>
                <a:tab pos="2157095" algn="l"/>
                <a:tab pos="2791460" algn="l"/>
                <a:tab pos="4236720" algn="l"/>
                <a:tab pos="5892165" algn="l"/>
                <a:tab pos="6413500" algn="l"/>
              </a:tabLst>
            </a:pPr>
            <a:r>
              <a:rPr sz="2000" spc="-10" dirty="0">
                <a:latin typeface="Georgia"/>
                <a:cs typeface="Georgia"/>
              </a:rPr>
              <a:t>K	is	</a:t>
            </a:r>
            <a:r>
              <a:rPr sz="2000" spc="-5" dirty="0">
                <a:latin typeface="Georgia"/>
                <a:cs typeface="Georgia"/>
              </a:rPr>
              <a:t>called	</a:t>
            </a:r>
            <a:r>
              <a:rPr sz="2000" spc="-10" dirty="0">
                <a:latin typeface="Georgia"/>
                <a:cs typeface="Georgia"/>
              </a:rPr>
              <a:t>the	</a:t>
            </a:r>
            <a:r>
              <a:rPr sz="2000" b="1" spc="-5" dirty="0">
                <a:latin typeface="Georgia"/>
                <a:cs typeface="Georgia"/>
              </a:rPr>
              <a:t>partition	coefficient	</a:t>
            </a:r>
            <a:r>
              <a:rPr sz="2000" spc="-5" dirty="0">
                <a:latin typeface="Georgia"/>
                <a:cs typeface="Georgia"/>
              </a:rPr>
              <a:t>or	</a:t>
            </a:r>
            <a:r>
              <a:rPr sz="2000" b="1" spc="-5" dirty="0">
                <a:latin typeface="Georgia"/>
                <a:cs typeface="Georgia"/>
              </a:rPr>
              <a:t>distribution</a:t>
            </a:r>
            <a:endParaRPr sz="2000" dirty="0">
              <a:latin typeface="Georgia"/>
              <a:cs typeface="Georgia"/>
            </a:endParaRPr>
          </a:p>
          <a:p>
            <a:pPr marL="306705">
              <a:lnSpc>
                <a:spcPts val="2160"/>
              </a:lnSpc>
            </a:pPr>
            <a:r>
              <a:rPr sz="2000" b="1" spc="-10" dirty="0">
                <a:latin typeface="Georgia"/>
                <a:cs typeface="Georgia"/>
              </a:rPr>
              <a:t>coefficient</a:t>
            </a:r>
            <a:r>
              <a:rPr sz="2000" spc="-10" dirty="0"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200" dirty="0">
              <a:latin typeface="Georgia"/>
              <a:cs typeface="Georgia"/>
            </a:endParaRPr>
          </a:p>
          <a:p>
            <a:pPr marL="306705" indent="-256540">
              <a:lnSpc>
                <a:spcPct val="100000"/>
              </a:lnSpc>
              <a:spcBef>
                <a:spcPts val="1755"/>
              </a:spcBef>
              <a:buClr>
                <a:srgbClr val="9F4DA2"/>
              </a:buClr>
              <a:buChar char="•"/>
              <a:tabLst>
                <a:tab pos="306705" algn="l"/>
                <a:tab pos="307340" algn="l"/>
              </a:tabLst>
            </a:pPr>
            <a:r>
              <a:rPr sz="2000" spc="-5" dirty="0">
                <a:latin typeface="Georgia"/>
                <a:cs typeface="Georgia"/>
              </a:rPr>
              <a:t>K</a:t>
            </a:r>
            <a:r>
              <a:rPr sz="2025" spc="-7" baseline="-20576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=Molarity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organic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/ Molarity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444" y="806018"/>
            <a:ext cx="47783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Distribution</a:t>
            </a:r>
            <a:r>
              <a:rPr sz="3600" spc="-7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coefficient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704212"/>
            <a:ext cx="7960995" cy="29216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When</a:t>
            </a:r>
            <a:r>
              <a:rPr sz="2000" spc="16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17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compound</a:t>
            </a:r>
            <a:r>
              <a:rPr sz="2000" spc="18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1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placed</a:t>
            </a:r>
            <a:r>
              <a:rPr sz="2000" spc="16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16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contact</a:t>
            </a:r>
            <a:r>
              <a:rPr sz="2000" spc="18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with</a:t>
            </a:r>
            <a:r>
              <a:rPr sz="2000" spc="16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two</a:t>
            </a:r>
            <a:r>
              <a:rPr sz="2000" spc="1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immiscible</a:t>
            </a:r>
            <a:r>
              <a:rPr sz="2000" spc="16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liquids</a:t>
            </a:r>
            <a:endParaRPr sz="20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then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the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compound</a:t>
            </a:r>
            <a:r>
              <a:rPr sz="2000" spc="6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itself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get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distributed</a:t>
            </a:r>
            <a:r>
              <a:rPr sz="2000" spc="6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these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two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liquids.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000" spc="-15" dirty="0">
                <a:latin typeface="Georgia"/>
                <a:cs typeface="Georgia"/>
              </a:rPr>
              <a:t>This</a:t>
            </a:r>
            <a:r>
              <a:rPr sz="2000" spc="4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365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an</a:t>
            </a:r>
            <a:r>
              <a:rPr sz="2000" spc="38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equilibrium</a:t>
            </a:r>
            <a:r>
              <a:rPr sz="2000" spc="4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process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(dissolution</a:t>
            </a:r>
            <a:r>
              <a:rPr sz="2000" spc="39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equilibrium)</a:t>
            </a:r>
            <a:r>
              <a:rPr sz="2000" spc="39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governed</a:t>
            </a:r>
            <a:endParaRPr sz="20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</a:pPr>
            <a:r>
              <a:rPr sz="2000" spc="-15" dirty="0">
                <a:latin typeface="Georgia"/>
                <a:cs typeface="Georgia"/>
              </a:rPr>
              <a:t>by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temperature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the system.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Suppose </a:t>
            </a:r>
            <a:r>
              <a:rPr sz="2000" spc="-5" dirty="0">
                <a:latin typeface="Georgia"/>
                <a:cs typeface="Georgia"/>
              </a:rPr>
              <a:t>compound </a:t>
            </a:r>
            <a:r>
              <a:rPr sz="2000" spc="-10" dirty="0">
                <a:latin typeface="Georgia"/>
                <a:cs typeface="Georgia"/>
              </a:rPr>
              <a:t>A is </a:t>
            </a:r>
            <a:r>
              <a:rPr sz="2000" spc="-5" dirty="0">
                <a:latin typeface="Georgia"/>
                <a:cs typeface="Georgia"/>
              </a:rPr>
              <a:t>to </a:t>
            </a:r>
            <a:r>
              <a:rPr sz="2000" spc="-15" dirty="0">
                <a:latin typeface="Georgia"/>
                <a:cs typeface="Georgia"/>
              </a:rPr>
              <a:t>be </a:t>
            </a:r>
            <a:r>
              <a:rPr sz="2000" spc="-5" dirty="0">
                <a:latin typeface="Georgia"/>
                <a:cs typeface="Georgia"/>
              </a:rPr>
              <a:t>extracted </a:t>
            </a:r>
            <a:r>
              <a:rPr sz="2000" dirty="0">
                <a:latin typeface="Georgia"/>
                <a:cs typeface="Georgia"/>
              </a:rPr>
              <a:t>from </a:t>
            </a:r>
            <a:r>
              <a:rPr sz="2000" spc="-5" dirty="0">
                <a:latin typeface="Georgia"/>
                <a:cs typeface="Georgia"/>
              </a:rPr>
              <a:t>aqueous solution </a:t>
            </a:r>
            <a:r>
              <a:rPr sz="2000" dirty="0">
                <a:latin typeface="Georgia"/>
                <a:cs typeface="Georgia"/>
              </a:rPr>
              <a:t>into 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organic liquid, then </a:t>
            </a:r>
            <a:r>
              <a:rPr sz="2000" dirty="0">
                <a:latin typeface="Georgia"/>
                <a:cs typeface="Georgia"/>
              </a:rPr>
              <a:t>for </a:t>
            </a:r>
            <a:r>
              <a:rPr sz="2000" spc="-5" dirty="0">
                <a:latin typeface="Georgia"/>
                <a:cs typeface="Georgia"/>
              </a:rPr>
              <a:t>compound A, dissolution equilibrium </a:t>
            </a:r>
            <a:r>
              <a:rPr sz="2000" spc="5" dirty="0">
                <a:latin typeface="Georgia"/>
                <a:cs typeface="Georgia"/>
              </a:rPr>
              <a:t>can </a:t>
            </a:r>
            <a:r>
              <a:rPr sz="2000" spc="-20" dirty="0">
                <a:latin typeface="Georgia"/>
                <a:cs typeface="Georgia"/>
              </a:rPr>
              <a:t>be 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represented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15" dirty="0">
                <a:latin typeface="Georgia"/>
                <a:cs typeface="Georgia"/>
              </a:rPr>
              <a:t>by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the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equation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–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972" y="4975936"/>
            <a:ext cx="16573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solidFill>
                  <a:srgbClr val="9F4DA2"/>
                </a:solidFill>
                <a:latin typeface="Georgia"/>
                <a:cs typeface="Georgia"/>
              </a:rPr>
              <a:t>•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50035" y="5061280"/>
            <a:ext cx="250444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605280" algn="l"/>
              </a:tabLst>
            </a:pPr>
            <a:r>
              <a:rPr sz="4200" spc="7" baseline="12896" dirty="0">
                <a:latin typeface="Georgia"/>
                <a:cs typeface="Georgia"/>
              </a:rPr>
              <a:t>A</a:t>
            </a:r>
            <a:r>
              <a:rPr sz="4200" spc="-30" baseline="12896" dirty="0">
                <a:latin typeface="Georgia"/>
                <a:cs typeface="Georgia"/>
              </a:rPr>
              <a:t> </a:t>
            </a:r>
            <a:r>
              <a:rPr sz="1850" spc="5" dirty="0">
                <a:latin typeface="Georgia"/>
                <a:cs typeface="Georgia"/>
              </a:rPr>
              <a:t>(aq)	</a:t>
            </a:r>
            <a:r>
              <a:rPr sz="4200" spc="7" baseline="12896" dirty="0">
                <a:latin typeface="Georgia"/>
                <a:cs typeface="Georgia"/>
              </a:rPr>
              <a:t>A</a:t>
            </a:r>
            <a:r>
              <a:rPr sz="4200" spc="-97" baseline="12896" dirty="0">
                <a:latin typeface="Georgia"/>
                <a:cs typeface="Georgia"/>
              </a:rPr>
              <a:t> </a:t>
            </a:r>
            <a:r>
              <a:rPr sz="1850" dirty="0">
                <a:latin typeface="Georgia"/>
                <a:cs typeface="Georgia"/>
              </a:rPr>
              <a:t>(org)</a:t>
            </a:r>
            <a:endParaRPr sz="1850">
              <a:latin typeface="Georgia"/>
              <a:cs typeface="Georg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600" y="5181600"/>
            <a:ext cx="454151" cy="228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692022"/>
            <a:ext cx="4777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Distribution</a:t>
            </a:r>
            <a:r>
              <a:rPr sz="3600" spc="-7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coefficient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172" y="1932508"/>
            <a:ext cx="8031480" cy="1747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94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319405" algn="l"/>
                <a:tab pos="320040" algn="l"/>
                <a:tab pos="1179195" algn="l"/>
                <a:tab pos="2569845" algn="l"/>
                <a:tab pos="4039235" algn="l"/>
                <a:tab pos="5746750" algn="l"/>
                <a:tab pos="6112510" algn="l"/>
                <a:tab pos="7456805" algn="l"/>
                <a:tab pos="7771130" algn="l"/>
              </a:tabLst>
            </a:pPr>
            <a:r>
              <a:rPr sz="2000" spc="-10" dirty="0">
                <a:latin typeface="Georgia"/>
                <a:cs typeface="Georgia"/>
              </a:rPr>
              <a:t>Under	</a:t>
            </a:r>
            <a:r>
              <a:rPr sz="2000" spc="-5" dirty="0">
                <a:latin typeface="Georgia"/>
                <a:cs typeface="Georgia"/>
              </a:rPr>
              <a:t>dissolution	equilibrium	concentration	of	</a:t>
            </a:r>
            <a:r>
              <a:rPr sz="2000" spc="-10" dirty="0">
                <a:latin typeface="Georgia"/>
                <a:cs typeface="Georgia"/>
              </a:rPr>
              <a:t>compound	</a:t>
            </a:r>
            <a:r>
              <a:rPr sz="2000" spc="-5" dirty="0">
                <a:latin typeface="Georgia"/>
                <a:cs typeface="Georgia"/>
              </a:rPr>
              <a:t>A	</a:t>
            </a:r>
            <a:r>
              <a:rPr sz="2000" spc="30" dirty="0">
                <a:latin typeface="Georgia"/>
                <a:cs typeface="Georgia"/>
              </a:rPr>
              <a:t>in</a:t>
            </a:r>
            <a:endParaRPr sz="2000">
              <a:latin typeface="Georgia"/>
              <a:cs typeface="Georgia"/>
            </a:endParaRPr>
          </a:p>
          <a:p>
            <a:pPr marL="319405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and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organic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definite.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200">
              <a:latin typeface="Georgia"/>
              <a:cs typeface="Georgia"/>
            </a:endParaRPr>
          </a:p>
          <a:p>
            <a:pPr marL="319405" indent="-256540">
              <a:lnSpc>
                <a:spcPct val="100000"/>
              </a:lnSpc>
              <a:spcBef>
                <a:spcPts val="1465"/>
              </a:spcBef>
              <a:buClr>
                <a:srgbClr val="9F4DA2"/>
              </a:buClr>
              <a:buFont typeface="Georgia"/>
              <a:buChar char="•"/>
              <a:tabLst>
                <a:tab pos="319405" algn="l"/>
                <a:tab pos="320040" algn="l"/>
              </a:tabLst>
            </a:pPr>
            <a:r>
              <a:rPr sz="2000" b="1" spc="-10" dirty="0">
                <a:solidFill>
                  <a:srgbClr val="001F5F"/>
                </a:solidFill>
                <a:latin typeface="Georgia"/>
                <a:cs typeface="Georgia"/>
              </a:rPr>
              <a:t>K</a:t>
            </a:r>
            <a:r>
              <a:rPr sz="2025" b="1" spc="-15" baseline="-20576" dirty="0">
                <a:solidFill>
                  <a:srgbClr val="001F5F"/>
                </a:solidFill>
                <a:latin typeface="Georgia"/>
                <a:cs typeface="Georgia"/>
              </a:rPr>
              <a:t>D</a:t>
            </a:r>
            <a:r>
              <a:rPr sz="2000" b="1" spc="-10" dirty="0">
                <a:solidFill>
                  <a:srgbClr val="001F5F"/>
                </a:solidFill>
                <a:latin typeface="Georgia"/>
                <a:cs typeface="Georgia"/>
              </a:rPr>
              <a:t>=Concentration</a:t>
            </a:r>
            <a:r>
              <a:rPr sz="2000" b="1" spc="1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Georgia"/>
                <a:cs typeface="Georgia"/>
              </a:rPr>
              <a:t>in</a:t>
            </a:r>
            <a:r>
              <a:rPr sz="20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Georgia"/>
                <a:cs typeface="Georgia"/>
              </a:rPr>
              <a:t>organic</a:t>
            </a:r>
            <a:r>
              <a:rPr sz="20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Georgia"/>
                <a:cs typeface="Georgia"/>
              </a:rPr>
              <a:t>phase</a:t>
            </a:r>
            <a:r>
              <a:rPr sz="20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Georgia"/>
                <a:cs typeface="Georgia"/>
              </a:rPr>
              <a:t>/</a:t>
            </a:r>
            <a:r>
              <a:rPr sz="20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Georgia"/>
                <a:cs typeface="Georgia"/>
              </a:rPr>
              <a:t>Concentration</a:t>
            </a:r>
            <a:r>
              <a:rPr sz="20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Georgia"/>
                <a:cs typeface="Georgia"/>
              </a:rPr>
              <a:t>in</a:t>
            </a:r>
            <a:endParaRPr sz="2000">
              <a:latin typeface="Georgia"/>
              <a:cs typeface="Georgia"/>
            </a:endParaRPr>
          </a:p>
          <a:p>
            <a:pPr marL="319405">
              <a:lnSpc>
                <a:spcPct val="100000"/>
              </a:lnSpc>
              <a:tabLst>
                <a:tab pos="1738630" algn="l"/>
              </a:tabLst>
            </a:pPr>
            <a:r>
              <a:rPr sz="2000" b="1" spc="-10" dirty="0">
                <a:solidFill>
                  <a:srgbClr val="001F5F"/>
                </a:solidFill>
                <a:latin typeface="Georgia"/>
                <a:cs typeface="Georgia"/>
              </a:rPr>
              <a:t>aqueous	phase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988898"/>
            <a:ext cx="471043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Amount</a:t>
            </a:r>
            <a:r>
              <a:rPr sz="3200" spc="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remain </a:t>
            </a:r>
            <a:r>
              <a:rPr sz="3200" dirty="0">
                <a:solidFill>
                  <a:srgbClr val="424455"/>
                </a:solidFill>
                <a:latin typeface="Trebuchet MS"/>
                <a:cs typeface="Trebuchet MS"/>
              </a:rPr>
              <a:t>extracted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932508"/>
            <a:ext cx="7966075" cy="2921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  <a:tab pos="1018540" algn="l"/>
                <a:tab pos="2479040" algn="l"/>
                <a:tab pos="3780790" algn="l"/>
                <a:tab pos="4076700" algn="l"/>
                <a:tab pos="4393565" algn="l"/>
                <a:tab pos="5073650" algn="l"/>
                <a:tab pos="5662295" algn="l"/>
                <a:tab pos="6390640" algn="l"/>
                <a:tab pos="7466965" algn="l"/>
                <a:tab pos="7821295" algn="l"/>
              </a:tabLst>
            </a:pPr>
            <a:r>
              <a:rPr sz="2000" spc="-10" dirty="0">
                <a:latin typeface="Georgia"/>
                <a:cs typeface="Georgia"/>
              </a:rPr>
              <a:t>Fr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10" dirty="0">
                <a:latin typeface="Georgia"/>
                <a:cs typeface="Georgia"/>
              </a:rPr>
              <a:t>e</a:t>
            </a:r>
            <a:r>
              <a:rPr sz="2000" spc="-20" dirty="0">
                <a:latin typeface="Georgia"/>
                <a:cs typeface="Georgia"/>
              </a:rPr>
              <a:t>q</a:t>
            </a:r>
            <a:r>
              <a:rPr sz="2000" spc="-10" dirty="0">
                <a:latin typeface="Georgia"/>
                <a:cs typeface="Georgia"/>
              </a:rPr>
              <a:t>ui</a:t>
            </a:r>
            <a:r>
              <a:rPr sz="2000" spc="15" dirty="0">
                <a:latin typeface="Georgia"/>
                <a:cs typeface="Georgia"/>
              </a:rPr>
              <a:t>l</a:t>
            </a:r>
            <a:r>
              <a:rPr sz="2000" spc="5" dirty="0">
                <a:latin typeface="Georgia"/>
                <a:cs typeface="Georgia"/>
              </a:rPr>
              <a:t>i</a:t>
            </a:r>
            <a:r>
              <a:rPr sz="2000" spc="-20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spc="20" dirty="0">
                <a:latin typeface="Georgia"/>
                <a:cs typeface="Georgia"/>
              </a:rPr>
              <a:t>u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5" dirty="0">
                <a:latin typeface="Georgia"/>
                <a:cs typeface="Georgia"/>
              </a:rPr>
              <a:t>c</a:t>
            </a:r>
            <a:r>
              <a:rPr sz="2000" spc="-10" dirty="0">
                <a:latin typeface="Georgia"/>
                <a:cs typeface="Georgia"/>
              </a:rPr>
              <a:t>oeff</a:t>
            </a:r>
            <a:r>
              <a:rPr sz="2000" spc="10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c</a:t>
            </a:r>
            <a:r>
              <a:rPr sz="2000" spc="5" dirty="0">
                <a:latin typeface="Georgia"/>
                <a:cs typeface="Georgia"/>
              </a:rPr>
              <a:t>i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spc="-15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5" dirty="0">
                <a:latin typeface="Georgia"/>
                <a:cs typeface="Georgia"/>
              </a:rPr>
              <a:t>c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spc="15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ar</a:t>
            </a:r>
            <a:r>
              <a:rPr sz="2000" dirty="0">
                <a:latin typeface="Georgia"/>
                <a:cs typeface="Georgia"/>
              </a:rPr>
              <a:t>	t</a:t>
            </a:r>
            <a:r>
              <a:rPr sz="2000" spc="5" dirty="0">
                <a:latin typeface="Georgia"/>
                <a:cs typeface="Georgia"/>
              </a:rPr>
              <a:t>h</a:t>
            </a:r>
            <a:r>
              <a:rPr sz="2000" spc="-5" dirty="0">
                <a:latin typeface="Georgia"/>
                <a:cs typeface="Georgia"/>
              </a:rPr>
              <a:t>at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0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me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20" dirty="0">
                <a:latin typeface="Georgia"/>
                <a:cs typeface="Georgia"/>
              </a:rPr>
              <a:t>q</a:t>
            </a:r>
            <a:r>
              <a:rPr sz="2000" spc="-10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spc="20" dirty="0">
                <a:latin typeface="Georgia"/>
                <a:cs typeface="Georgia"/>
              </a:rPr>
              <a:t>t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y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5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compound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will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remain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unextracted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434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single</a:t>
            </a:r>
            <a:r>
              <a:rPr sz="2000" spc="4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extraction,</a:t>
            </a:r>
            <a:r>
              <a:rPr sz="2000" spc="4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quantitative</a:t>
            </a:r>
            <a:r>
              <a:rPr sz="2000" spc="4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separation</a:t>
            </a:r>
            <a:r>
              <a:rPr sz="2000" spc="4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spc="459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44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compound</a:t>
            </a:r>
            <a:r>
              <a:rPr sz="2000" spc="45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from</a:t>
            </a:r>
            <a:endParaRPr sz="20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into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organic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not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possible.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Thus for </a:t>
            </a:r>
            <a:r>
              <a:rPr sz="2000" spc="-5" dirty="0">
                <a:latin typeface="Georgia"/>
                <a:cs typeface="Georgia"/>
              </a:rPr>
              <a:t>quantitative extraction of a </a:t>
            </a:r>
            <a:r>
              <a:rPr sz="2000" spc="-10" dirty="0">
                <a:latin typeface="Georgia"/>
                <a:cs typeface="Georgia"/>
              </a:rPr>
              <a:t>compound </a:t>
            </a:r>
            <a:r>
              <a:rPr sz="2000" dirty="0">
                <a:latin typeface="Georgia"/>
                <a:cs typeface="Georgia"/>
              </a:rPr>
              <a:t>from </a:t>
            </a:r>
            <a:r>
              <a:rPr sz="2000" spc="-10" dirty="0">
                <a:latin typeface="Georgia"/>
                <a:cs typeface="Georgia"/>
              </a:rPr>
              <a:t>aqueous </a:t>
            </a:r>
            <a:r>
              <a:rPr sz="2000" spc="-5" dirty="0">
                <a:latin typeface="Georgia"/>
                <a:cs typeface="Georgia"/>
              </a:rPr>
              <a:t>phase 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into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organic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phase,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aqueous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spc="-5" dirty="0">
                <a:latin typeface="Georgia"/>
                <a:cs typeface="Georgia"/>
              </a:rPr>
              <a:t> must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5" dirty="0">
                <a:latin typeface="Georgia"/>
                <a:cs typeface="Georgia"/>
              </a:rPr>
              <a:t>be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extracted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again</a:t>
            </a:r>
            <a:r>
              <a:rPr sz="2000" dirty="0">
                <a:latin typeface="Georgia"/>
                <a:cs typeface="Georgia"/>
              </a:rPr>
              <a:t> or 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number</a:t>
            </a:r>
            <a:r>
              <a:rPr sz="2000" spc="6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 times.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991040"/>
            <a:ext cx="8199674" cy="547167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557910"/>
            <a:ext cx="18237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424455"/>
                </a:solidFill>
                <a:latin typeface="Trebuchet MS"/>
                <a:cs typeface="Trebuchet MS"/>
              </a:rPr>
              <a:t>Equation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3960" y="1389964"/>
            <a:ext cx="14389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1241425" algn="l"/>
              </a:tabLst>
            </a:pPr>
            <a:r>
              <a:rPr sz="2400" spc="-5" dirty="0">
                <a:latin typeface="Georgia"/>
                <a:cs typeface="Georgia"/>
              </a:rPr>
              <a:t>X</a:t>
            </a:r>
            <a:r>
              <a:rPr sz="2400" spc="-7" baseline="-20833" dirty="0">
                <a:latin typeface="Georgia"/>
                <a:cs typeface="Georgia"/>
              </a:rPr>
              <a:t>n</a:t>
            </a:r>
            <a:r>
              <a:rPr sz="2400" spc="292" baseline="-20833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=</a:t>
            </a:r>
            <a:r>
              <a:rPr sz="2400" spc="-5" dirty="0">
                <a:latin typeface="Georgia"/>
                <a:cs typeface="Georgia"/>
              </a:rPr>
              <a:t> X</a:t>
            </a:r>
            <a:r>
              <a:rPr sz="2400" spc="-7" baseline="-20833" dirty="0">
                <a:latin typeface="Georgia"/>
                <a:cs typeface="Georgia"/>
              </a:rPr>
              <a:t>a	</a:t>
            </a:r>
            <a:r>
              <a:rPr sz="3600" dirty="0">
                <a:latin typeface="Georgia"/>
                <a:cs typeface="Georgia"/>
              </a:rPr>
              <a:t>[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9443" y="1389964"/>
            <a:ext cx="1974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Georgia"/>
                <a:cs typeface="Georgia"/>
              </a:rPr>
              <a:t>]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2472" y="2437282"/>
            <a:ext cx="8063865" cy="3753485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160"/>
              </a:spcBef>
            </a:pPr>
            <a:r>
              <a:rPr sz="2000" spc="-10" dirty="0">
                <a:latin typeface="Georgia"/>
                <a:cs typeface="Georgia"/>
              </a:rPr>
              <a:t>Where,</a:t>
            </a:r>
            <a:endParaRPr sz="2000">
              <a:latin typeface="Georgia"/>
              <a:cs typeface="Georgia"/>
            </a:endParaRPr>
          </a:p>
          <a:p>
            <a:pPr marL="76200">
              <a:lnSpc>
                <a:spcPct val="100000"/>
              </a:lnSpc>
              <a:spcBef>
                <a:spcPts val="1060"/>
              </a:spcBef>
            </a:pPr>
            <a:r>
              <a:rPr sz="2000" spc="-10" dirty="0">
                <a:latin typeface="Georgia"/>
                <a:cs typeface="Georgia"/>
              </a:rPr>
              <a:t>n-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no.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times solute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extracted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from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endParaRPr sz="2000">
              <a:latin typeface="Georgia"/>
              <a:cs typeface="Georgia"/>
            </a:endParaRPr>
          </a:p>
          <a:p>
            <a:pPr marL="76200">
              <a:lnSpc>
                <a:spcPct val="100000"/>
              </a:lnSpc>
              <a:spcBef>
                <a:spcPts val="1515"/>
              </a:spcBef>
              <a:tabLst>
                <a:tab pos="466090" algn="l"/>
              </a:tabLst>
            </a:pPr>
            <a:r>
              <a:rPr sz="1600" dirty="0">
                <a:latin typeface="Georgia"/>
                <a:cs typeface="Georgia"/>
              </a:rPr>
              <a:t>X</a:t>
            </a:r>
            <a:r>
              <a:rPr sz="2025" baseline="-20576" dirty="0">
                <a:latin typeface="Georgia"/>
                <a:cs typeface="Georgia"/>
              </a:rPr>
              <a:t>n	</a:t>
            </a:r>
            <a:r>
              <a:rPr sz="2000" spc="-5" dirty="0">
                <a:latin typeface="Georgia"/>
                <a:cs typeface="Georgia"/>
              </a:rPr>
              <a:t>- quantity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solute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remained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after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n extractions</a:t>
            </a:r>
            <a:endParaRPr sz="2000">
              <a:latin typeface="Georgia"/>
              <a:cs typeface="Georgia"/>
            </a:endParaRPr>
          </a:p>
          <a:p>
            <a:pPr marL="76200">
              <a:lnSpc>
                <a:spcPct val="100000"/>
              </a:lnSpc>
              <a:spcBef>
                <a:spcPts val="2039"/>
              </a:spcBef>
              <a:tabLst>
                <a:tab pos="471805" algn="l"/>
              </a:tabLst>
            </a:pPr>
            <a:r>
              <a:rPr sz="1600" dirty="0">
                <a:latin typeface="Georgia"/>
                <a:cs typeface="Georgia"/>
              </a:rPr>
              <a:t>X</a:t>
            </a:r>
            <a:r>
              <a:rPr sz="2025" baseline="-20576" dirty="0">
                <a:latin typeface="Georgia"/>
                <a:cs typeface="Georgia"/>
              </a:rPr>
              <a:t>a	</a:t>
            </a:r>
            <a:r>
              <a:rPr sz="2000" spc="-5" dirty="0">
                <a:latin typeface="Georgia"/>
                <a:cs typeface="Georgia"/>
              </a:rPr>
              <a:t>- </a:t>
            </a:r>
            <a:r>
              <a:rPr sz="2000" spc="-10" dirty="0">
                <a:latin typeface="Georgia"/>
                <a:cs typeface="Georgia"/>
              </a:rPr>
              <a:t>millimoles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 solute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taken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phase</a:t>
            </a:r>
            <a:endParaRPr sz="2000">
              <a:latin typeface="Georgia"/>
              <a:cs typeface="Georgia"/>
            </a:endParaRPr>
          </a:p>
          <a:p>
            <a:pPr marL="76200">
              <a:lnSpc>
                <a:spcPct val="100000"/>
              </a:lnSpc>
              <a:spcBef>
                <a:spcPts val="1595"/>
              </a:spcBef>
              <a:tabLst>
                <a:tab pos="588010" algn="l"/>
              </a:tabLst>
            </a:pPr>
            <a:r>
              <a:rPr sz="1800" spc="-5" dirty="0">
                <a:latin typeface="Georgia"/>
                <a:cs typeface="Georgia"/>
              </a:rPr>
              <a:t>K</a:t>
            </a:r>
            <a:r>
              <a:rPr sz="1800" spc="-7" baseline="-20833" dirty="0">
                <a:latin typeface="Georgia"/>
                <a:cs typeface="Georgia"/>
              </a:rPr>
              <a:t>D	</a:t>
            </a:r>
            <a:r>
              <a:rPr sz="1800" dirty="0">
                <a:latin typeface="Georgia"/>
                <a:cs typeface="Georgia"/>
              </a:rPr>
              <a:t>-</a:t>
            </a:r>
            <a:r>
              <a:rPr sz="1800" spc="41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distribution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coefficient</a:t>
            </a:r>
            <a:endParaRPr sz="1800">
              <a:latin typeface="Georgia"/>
              <a:cs typeface="Georgia"/>
            </a:endParaRPr>
          </a:p>
          <a:p>
            <a:pPr marL="76200">
              <a:lnSpc>
                <a:spcPct val="100000"/>
              </a:lnSpc>
              <a:spcBef>
                <a:spcPts val="1390"/>
              </a:spcBef>
            </a:pPr>
            <a:r>
              <a:rPr sz="1800" spc="-5" dirty="0">
                <a:latin typeface="Georgia"/>
                <a:cs typeface="Georgia"/>
              </a:rPr>
              <a:t>V</a:t>
            </a:r>
            <a:r>
              <a:rPr sz="1800" spc="-7" baseline="-20833" dirty="0">
                <a:latin typeface="Georgia"/>
                <a:cs typeface="Georgia"/>
              </a:rPr>
              <a:t>aq</a:t>
            </a:r>
            <a:r>
              <a:rPr sz="1800" spc="202" baseline="-20833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–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volume</a:t>
            </a:r>
            <a:r>
              <a:rPr sz="1800" spc="5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aqueous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phase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taken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for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extraction</a:t>
            </a:r>
            <a:endParaRPr sz="1800">
              <a:latin typeface="Georgia"/>
              <a:cs typeface="Georgia"/>
            </a:endParaRPr>
          </a:p>
          <a:p>
            <a:pPr marL="76200">
              <a:lnSpc>
                <a:spcPct val="100000"/>
              </a:lnSpc>
              <a:spcBef>
                <a:spcPts val="1375"/>
              </a:spcBef>
              <a:tabLst>
                <a:tab pos="4115435" algn="l"/>
                <a:tab pos="4536440" algn="l"/>
                <a:tab pos="6005830" algn="l"/>
                <a:tab pos="6250305" algn="l"/>
                <a:tab pos="7162165" algn="l"/>
              </a:tabLst>
            </a:pPr>
            <a:r>
              <a:rPr sz="1800" dirty="0">
                <a:latin typeface="Georgia"/>
                <a:cs typeface="Georgia"/>
              </a:rPr>
              <a:t>V</a:t>
            </a:r>
            <a:r>
              <a:rPr sz="1800" baseline="-20833" dirty="0">
                <a:latin typeface="Georgia"/>
                <a:cs typeface="Georgia"/>
              </a:rPr>
              <a:t>0</a:t>
            </a:r>
            <a:r>
              <a:rPr sz="1800" spc="622" baseline="-20833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–</a:t>
            </a:r>
            <a:r>
              <a:rPr sz="1800" spc="55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Volume</a:t>
            </a:r>
            <a:r>
              <a:rPr sz="1800" spc="570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of </a:t>
            </a:r>
            <a:r>
              <a:rPr sz="1800" spc="13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organic</a:t>
            </a:r>
            <a:r>
              <a:rPr sz="1800" spc="56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phase</a:t>
            </a:r>
            <a:r>
              <a:rPr sz="1800" spc="56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used	for	extraction</a:t>
            </a:r>
            <a:r>
              <a:rPr sz="1800" spc="56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at	a	</a:t>
            </a:r>
            <a:r>
              <a:rPr sz="1800" spc="-5" dirty="0">
                <a:latin typeface="Georgia"/>
                <a:cs typeface="Georgia"/>
              </a:rPr>
              <a:t>time</a:t>
            </a:r>
            <a:r>
              <a:rPr sz="1800" spc="55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in	</a:t>
            </a:r>
            <a:r>
              <a:rPr sz="1800" spc="-5" dirty="0">
                <a:latin typeface="Georgia"/>
                <a:cs typeface="Georgia"/>
              </a:rPr>
              <a:t>multiple</a:t>
            </a:r>
            <a:endParaRPr sz="1800">
              <a:latin typeface="Georgia"/>
              <a:cs typeface="Georgia"/>
            </a:endParaRPr>
          </a:p>
          <a:p>
            <a:pPr marL="332105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Georgia"/>
                <a:cs typeface="Georgia"/>
              </a:rPr>
              <a:t>extraction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1198" y="1308938"/>
            <a:ext cx="4413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b="1" spc="-7" baseline="13888" dirty="0">
                <a:solidFill>
                  <a:srgbClr val="001F5F"/>
                </a:solidFill>
                <a:latin typeface="Georgia"/>
                <a:cs typeface="Georgia"/>
              </a:rPr>
              <a:t>V</a:t>
            </a:r>
            <a:r>
              <a:rPr sz="1200" b="1" spc="-5" dirty="0">
                <a:solidFill>
                  <a:srgbClr val="001F5F"/>
                </a:solidFill>
                <a:latin typeface="Georgia"/>
                <a:cs typeface="Georgia"/>
              </a:rPr>
              <a:t>aq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44723" y="1677923"/>
            <a:ext cx="838200" cy="1905"/>
          </a:xfrm>
          <a:custGeom>
            <a:avLst/>
            <a:gdLst/>
            <a:ahLst/>
            <a:cxnLst/>
            <a:rect l="l" t="t" r="r" b="b"/>
            <a:pathLst>
              <a:path w="838200" h="1905">
                <a:moveTo>
                  <a:pt x="0" y="0"/>
                </a:moveTo>
                <a:lnTo>
                  <a:pt x="838200" y="1650"/>
                </a:lnTo>
              </a:path>
            </a:pathLst>
          </a:custGeom>
          <a:ln w="9144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38400" y="1752600"/>
            <a:ext cx="1447800" cy="381000"/>
          </a:xfrm>
          <a:custGeom>
            <a:avLst/>
            <a:gdLst/>
            <a:ahLst/>
            <a:cxnLst/>
            <a:rect l="l" t="t" r="r" b="b"/>
            <a:pathLst>
              <a:path w="1447800" h="381000">
                <a:moveTo>
                  <a:pt x="1384300" y="0"/>
                </a:moveTo>
                <a:lnTo>
                  <a:pt x="63500" y="0"/>
                </a:lnTo>
                <a:lnTo>
                  <a:pt x="38790" y="4992"/>
                </a:lnTo>
                <a:lnTo>
                  <a:pt x="18605" y="18605"/>
                </a:lnTo>
                <a:lnTo>
                  <a:pt x="4992" y="38790"/>
                </a:lnTo>
                <a:lnTo>
                  <a:pt x="0" y="63500"/>
                </a:lnTo>
                <a:lnTo>
                  <a:pt x="0" y="317500"/>
                </a:lnTo>
                <a:lnTo>
                  <a:pt x="4992" y="342209"/>
                </a:lnTo>
                <a:lnTo>
                  <a:pt x="18605" y="362394"/>
                </a:lnTo>
                <a:lnTo>
                  <a:pt x="38790" y="376007"/>
                </a:lnTo>
                <a:lnTo>
                  <a:pt x="63500" y="381000"/>
                </a:lnTo>
                <a:lnTo>
                  <a:pt x="1384300" y="381000"/>
                </a:lnTo>
                <a:lnTo>
                  <a:pt x="1409009" y="376007"/>
                </a:lnTo>
                <a:lnTo>
                  <a:pt x="1429194" y="362394"/>
                </a:lnTo>
                <a:lnTo>
                  <a:pt x="1442807" y="342209"/>
                </a:lnTo>
                <a:lnTo>
                  <a:pt x="1447800" y="317500"/>
                </a:lnTo>
                <a:lnTo>
                  <a:pt x="1447800" y="63500"/>
                </a:lnTo>
                <a:lnTo>
                  <a:pt x="1442807" y="38790"/>
                </a:lnTo>
                <a:lnTo>
                  <a:pt x="1429194" y="18605"/>
                </a:lnTo>
                <a:lnTo>
                  <a:pt x="1409009" y="4992"/>
                </a:lnTo>
                <a:lnTo>
                  <a:pt x="138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548127" y="1803273"/>
            <a:ext cx="12268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b="1" spc="5" dirty="0">
                <a:solidFill>
                  <a:srgbClr val="001F5F"/>
                </a:solidFill>
                <a:latin typeface="Georgia"/>
                <a:cs typeface="Georgia"/>
              </a:rPr>
              <a:t>K</a:t>
            </a:r>
            <a:r>
              <a:rPr sz="1575" b="1" spc="7" baseline="-21164" dirty="0">
                <a:solidFill>
                  <a:srgbClr val="001F5F"/>
                </a:solidFill>
                <a:latin typeface="Georgia"/>
                <a:cs typeface="Georgia"/>
              </a:rPr>
              <a:t>D</a:t>
            </a:r>
            <a:r>
              <a:rPr sz="1575" b="1" spc="179" baseline="-2116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V</a:t>
            </a:r>
            <a:r>
              <a:rPr sz="1575" b="1" baseline="-21164" dirty="0">
                <a:solidFill>
                  <a:srgbClr val="001F5F"/>
                </a:solidFill>
                <a:latin typeface="Georgia"/>
                <a:cs typeface="Georgia"/>
              </a:rPr>
              <a:t>0</a:t>
            </a:r>
            <a:r>
              <a:rPr sz="1575" b="1" spc="187" baseline="-2116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5" dirty="0">
                <a:solidFill>
                  <a:srgbClr val="001F5F"/>
                </a:solidFill>
                <a:latin typeface="Georgia"/>
                <a:cs typeface="Georgia"/>
              </a:rPr>
              <a:t>+</a:t>
            </a:r>
            <a:r>
              <a:rPr sz="1600" b="1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Georgia"/>
                <a:cs typeface="Georgia"/>
              </a:rPr>
              <a:t>V</a:t>
            </a:r>
            <a:r>
              <a:rPr sz="1575" b="1" spc="-7" baseline="-21164" dirty="0">
                <a:solidFill>
                  <a:srgbClr val="001F5F"/>
                </a:solidFill>
                <a:latin typeface="Georgia"/>
                <a:cs typeface="Georgia"/>
              </a:rPr>
              <a:t>aq</a:t>
            </a:r>
            <a:endParaRPr sz="1575" baseline="-21164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760602"/>
            <a:ext cx="431165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Efficiency</a:t>
            </a:r>
            <a:r>
              <a:rPr sz="3200" spc="-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of</a:t>
            </a:r>
            <a:r>
              <a:rPr sz="3200" spc="-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2600" y="3048000"/>
            <a:ext cx="3962400" cy="457200"/>
          </a:xfrm>
          <a:custGeom>
            <a:avLst/>
            <a:gdLst/>
            <a:ahLst/>
            <a:cxnLst/>
            <a:rect l="l" t="t" r="r" b="b"/>
            <a:pathLst>
              <a:path w="3962400" h="4572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3886200" y="0"/>
                </a:lnTo>
                <a:lnTo>
                  <a:pt x="3915840" y="5994"/>
                </a:lnTo>
                <a:lnTo>
                  <a:pt x="3940063" y="22336"/>
                </a:lnTo>
                <a:lnTo>
                  <a:pt x="3956405" y="46559"/>
                </a:lnTo>
                <a:lnTo>
                  <a:pt x="3962400" y="76200"/>
                </a:lnTo>
                <a:lnTo>
                  <a:pt x="3962400" y="381000"/>
                </a:lnTo>
                <a:lnTo>
                  <a:pt x="3956405" y="410640"/>
                </a:lnTo>
                <a:lnTo>
                  <a:pt x="3940063" y="434863"/>
                </a:lnTo>
                <a:lnTo>
                  <a:pt x="3915840" y="451205"/>
                </a:lnTo>
                <a:lnTo>
                  <a:pt x="3886200" y="457200"/>
                </a:lnTo>
                <a:lnTo>
                  <a:pt x="76200" y="457200"/>
                </a:lnTo>
                <a:lnTo>
                  <a:pt x="46559" y="451205"/>
                </a:lnTo>
                <a:lnTo>
                  <a:pt x="22336" y="434863"/>
                </a:lnTo>
                <a:lnTo>
                  <a:pt x="5994" y="410640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18288">
            <a:solidFill>
              <a:srgbClr val="5C92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564384" y="3559812"/>
            <a:ext cx="4410075" cy="99695"/>
            <a:chOff x="1564384" y="3559812"/>
            <a:chExt cx="4410075" cy="9969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4384" y="3559812"/>
              <a:ext cx="4409823" cy="993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600200" y="3581400"/>
              <a:ext cx="4343400" cy="1905"/>
            </a:xfrm>
            <a:custGeom>
              <a:avLst/>
              <a:gdLst/>
              <a:ahLst/>
              <a:cxnLst/>
              <a:rect l="l" t="t" r="r" b="b"/>
              <a:pathLst>
                <a:path w="4343400" h="1904">
                  <a:moveTo>
                    <a:pt x="0" y="0"/>
                  </a:moveTo>
                  <a:lnTo>
                    <a:pt x="4343400" y="1524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676400" y="3733800"/>
            <a:ext cx="4343400" cy="457200"/>
          </a:xfrm>
          <a:custGeom>
            <a:avLst/>
            <a:gdLst/>
            <a:ahLst/>
            <a:cxnLst/>
            <a:rect l="l" t="t" r="r" b="b"/>
            <a:pathLst>
              <a:path w="4343400" h="4572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4267200" y="0"/>
                </a:lnTo>
                <a:lnTo>
                  <a:pt x="4296840" y="5994"/>
                </a:lnTo>
                <a:lnTo>
                  <a:pt x="4321063" y="22336"/>
                </a:lnTo>
                <a:lnTo>
                  <a:pt x="4337405" y="46559"/>
                </a:lnTo>
                <a:lnTo>
                  <a:pt x="4343400" y="76200"/>
                </a:lnTo>
                <a:lnTo>
                  <a:pt x="4343400" y="381000"/>
                </a:lnTo>
                <a:lnTo>
                  <a:pt x="4337405" y="410640"/>
                </a:lnTo>
                <a:lnTo>
                  <a:pt x="4321063" y="434863"/>
                </a:lnTo>
                <a:lnTo>
                  <a:pt x="4296840" y="451205"/>
                </a:lnTo>
                <a:lnTo>
                  <a:pt x="4267200" y="457200"/>
                </a:lnTo>
                <a:lnTo>
                  <a:pt x="76200" y="457200"/>
                </a:lnTo>
                <a:lnTo>
                  <a:pt x="46559" y="451205"/>
                </a:lnTo>
                <a:lnTo>
                  <a:pt x="22336" y="434863"/>
                </a:lnTo>
                <a:lnTo>
                  <a:pt x="5994" y="410640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18288">
            <a:solidFill>
              <a:srgbClr val="5C92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5972" y="1628012"/>
            <a:ext cx="7965440" cy="2480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  <a:tab pos="1256030" algn="l"/>
                <a:tab pos="2521585" algn="l"/>
                <a:tab pos="2835910" algn="l"/>
                <a:tab pos="3844925" algn="l"/>
                <a:tab pos="4512945" algn="l"/>
                <a:tab pos="5168265" algn="l"/>
                <a:tab pos="5521960" algn="l"/>
                <a:tab pos="6461125" algn="l"/>
                <a:tab pos="7726680" algn="l"/>
              </a:tabLst>
            </a:pPr>
            <a:r>
              <a:rPr sz="2000" dirty="0">
                <a:latin typeface="Georgia"/>
                <a:cs typeface="Georgia"/>
              </a:rPr>
              <a:t>P</a:t>
            </a:r>
            <a:r>
              <a:rPr sz="2000" spc="-10" dirty="0">
                <a:latin typeface="Georgia"/>
                <a:cs typeface="Georgia"/>
              </a:rPr>
              <a:t>ercen</a:t>
            </a:r>
            <a:r>
              <a:rPr sz="2000" spc="-5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0" dirty="0">
                <a:latin typeface="Georgia"/>
                <a:cs typeface="Georgia"/>
              </a:rPr>
              <a:t>ex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ra</a:t>
            </a:r>
            <a:r>
              <a:rPr sz="2000" dirty="0">
                <a:latin typeface="Georgia"/>
                <a:cs typeface="Georgia"/>
              </a:rPr>
              <a:t>ct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on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20" dirty="0">
                <a:latin typeface="Georgia"/>
                <a:cs typeface="Georgia"/>
              </a:rPr>
              <a:t>a</a:t>
            </a:r>
            <a:r>
              <a:rPr sz="2000" spc="-5" dirty="0">
                <a:latin typeface="Georgia"/>
                <a:cs typeface="Georgia"/>
              </a:rPr>
              <a:t>no</a:t>
            </a:r>
            <a:r>
              <a:rPr sz="2000" spc="5" dirty="0">
                <a:latin typeface="Georgia"/>
                <a:cs typeface="Georgia"/>
              </a:rPr>
              <a:t>t</a:t>
            </a:r>
            <a:r>
              <a:rPr sz="2000" spc="-15" dirty="0">
                <a:latin typeface="Georgia"/>
                <a:cs typeface="Georgia"/>
              </a:rPr>
              <a:t>h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	t</a:t>
            </a:r>
            <a:r>
              <a:rPr sz="2000" spc="-10" dirty="0">
                <a:latin typeface="Georgia"/>
                <a:cs typeface="Georgia"/>
              </a:rPr>
              <a:t>erm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se</a:t>
            </a:r>
            <a:r>
              <a:rPr sz="2000" spc="-5" dirty="0">
                <a:latin typeface="Georgia"/>
                <a:cs typeface="Georgia"/>
              </a:rPr>
              <a:t>d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0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l</a:t>
            </a:r>
            <a:r>
              <a:rPr sz="2000" spc="-15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en</a:t>
            </a:r>
            <a:r>
              <a:rPr sz="2000" spc="-5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	</a:t>
            </a:r>
            <a:r>
              <a:rPr sz="2000" spc="-10" dirty="0">
                <a:latin typeface="Georgia"/>
                <a:cs typeface="Georgia"/>
              </a:rPr>
              <a:t>ex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ra</a:t>
            </a:r>
            <a:r>
              <a:rPr sz="2000" dirty="0">
                <a:latin typeface="Georgia"/>
                <a:cs typeface="Georgia"/>
              </a:rPr>
              <a:t>ct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on</a:t>
            </a:r>
            <a:r>
              <a:rPr sz="2000" dirty="0">
                <a:latin typeface="Georgia"/>
                <a:cs typeface="Georgia"/>
              </a:rPr>
              <a:t>	to</a:t>
            </a:r>
            <a:endParaRPr sz="20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express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efficiency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 extraction.</a:t>
            </a:r>
            <a:endParaRPr sz="20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Percent</a:t>
            </a:r>
            <a:r>
              <a:rPr sz="2000" spc="1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extraction</a:t>
            </a:r>
            <a:r>
              <a:rPr sz="2000" spc="1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or</a:t>
            </a:r>
            <a:r>
              <a:rPr sz="2000" spc="9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efficiency</a:t>
            </a:r>
            <a:r>
              <a:rPr sz="2000" spc="114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spc="9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extraction</a:t>
            </a:r>
            <a:r>
              <a:rPr sz="2000" spc="9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(%E)</a:t>
            </a:r>
            <a:r>
              <a:rPr sz="2000" spc="9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can</a:t>
            </a:r>
            <a:r>
              <a:rPr sz="2000" spc="100" dirty="0">
                <a:latin typeface="Georgia"/>
                <a:cs typeface="Georgia"/>
              </a:rPr>
              <a:t> </a:t>
            </a:r>
            <a:r>
              <a:rPr sz="2000" spc="-15" dirty="0">
                <a:latin typeface="Georgia"/>
                <a:cs typeface="Georgia"/>
              </a:rPr>
              <a:t>be</a:t>
            </a:r>
            <a:r>
              <a:rPr sz="2000" spc="9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calculated</a:t>
            </a:r>
            <a:endParaRPr sz="20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</a:pPr>
            <a:r>
              <a:rPr sz="2000" spc="-5" dirty="0">
                <a:latin typeface="Georgia"/>
                <a:cs typeface="Georgia"/>
              </a:rPr>
              <a:t>as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–</a:t>
            </a:r>
            <a:endParaRPr sz="2000">
              <a:latin typeface="Georgia"/>
              <a:cs typeface="Georgia"/>
            </a:endParaRPr>
          </a:p>
          <a:p>
            <a:pPr marL="1584325">
              <a:lnSpc>
                <a:spcPts val="2290"/>
              </a:lnSpc>
              <a:spcBef>
                <a:spcPts val="1755"/>
              </a:spcBef>
              <a:tabLst>
                <a:tab pos="2193290" algn="l"/>
                <a:tab pos="2473325" algn="l"/>
              </a:tabLst>
            </a:pPr>
            <a:r>
              <a:rPr sz="2000" b="1" spc="-5" dirty="0">
                <a:latin typeface="Georgia"/>
                <a:cs typeface="Georgia"/>
              </a:rPr>
              <a:t>100	x	</a:t>
            </a:r>
            <a:r>
              <a:rPr sz="2000" b="1" spc="-10" dirty="0">
                <a:latin typeface="Georgia"/>
                <a:cs typeface="Georgia"/>
              </a:rPr>
              <a:t>m</a:t>
            </a:r>
            <a:r>
              <a:rPr sz="2000" b="1" spc="-20" dirty="0">
                <a:latin typeface="Georgia"/>
                <a:cs typeface="Georgia"/>
              </a:rPr>
              <a:t> </a:t>
            </a:r>
            <a:r>
              <a:rPr sz="2000" b="1" spc="-10" dirty="0">
                <a:latin typeface="Georgia"/>
                <a:cs typeface="Georgia"/>
              </a:rPr>
              <a:t>mol</a:t>
            </a:r>
            <a:r>
              <a:rPr sz="2000" b="1" dirty="0">
                <a:latin typeface="Georgia"/>
                <a:cs typeface="Georgia"/>
              </a:rPr>
              <a:t> </a:t>
            </a:r>
            <a:r>
              <a:rPr sz="2000" b="1" spc="-10" dirty="0">
                <a:latin typeface="Georgia"/>
                <a:cs typeface="Georgia"/>
              </a:rPr>
              <a:t>extracted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ts val="3245"/>
              </a:lnSpc>
            </a:pPr>
            <a:r>
              <a:rPr sz="2000" spc="-10" dirty="0">
                <a:latin typeface="Georgia"/>
                <a:cs typeface="Georgia"/>
              </a:rPr>
              <a:t>%E</a:t>
            </a:r>
            <a:r>
              <a:rPr sz="2000" spc="155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=</a:t>
            </a:r>
            <a:endParaRPr sz="2800">
              <a:latin typeface="Georgia"/>
              <a:cs typeface="Georgia"/>
            </a:endParaRPr>
          </a:p>
          <a:p>
            <a:pPr marL="1450340">
              <a:lnSpc>
                <a:spcPts val="2155"/>
              </a:lnSpc>
            </a:pPr>
            <a:r>
              <a:rPr sz="1800" b="1" spc="-5" dirty="0">
                <a:latin typeface="Georgia"/>
                <a:cs typeface="Georgia"/>
              </a:rPr>
              <a:t>Total</a:t>
            </a:r>
            <a:r>
              <a:rPr sz="1800" b="1" spc="-15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m</a:t>
            </a:r>
            <a:r>
              <a:rPr sz="1800" b="1" spc="1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mol</a:t>
            </a:r>
            <a:r>
              <a:rPr sz="1800" b="1" spc="-15" dirty="0">
                <a:latin typeface="Georgia"/>
                <a:cs typeface="Georgia"/>
              </a:rPr>
              <a:t> </a:t>
            </a:r>
            <a:r>
              <a:rPr sz="1800" b="1" spc="5" dirty="0">
                <a:latin typeface="Georgia"/>
                <a:cs typeface="Georgia"/>
              </a:rPr>
              <a:t>in</a:t>
            </a:r>
            <a:r>
              <a:rPr sz="1800" b="1" spc="-30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aqueous</a:t>
            </a:r>
            <a:r>
              <a:rPr sz="1800" b="1" spc="-4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phase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798702"/>
            <a:ext cx="319659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Separation</a:t>
            </a: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 factor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0490" y="3906078"/>
            <a:ext cx="137651" cy="20872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5861" y="4372707"/>
            <a:ext cx="166076" cy="35169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3125723" y="4421123"/>
            <a:ext cx="762000" cy="1905"/>
          </a:xfrm>
          <a:custGeom>
            <a:avLst/>
            <a:gdLst/>
            <a:ahLst/>
            <a:cxnLst/>
            <a:rect l="l" t="t" r="r" b="b"/>
            <a:pathLst>
              <a:path w="762000" h="1904">
                <a:moveTo>
                  <a:pt x="0" y="0"/>
                </a:moveTo>
                <a:lnTo>
                  <a:pt x="762000" y="1524"/>
                </a:lnTo>
              </a:path>
            </a:pathLst>
          </a:custGeom>
          <a:ln w="9144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7072" y="1510199"/>
            <a:ext cx="8158480" cy="42456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7505" marR="106680" indent="-256540" algn="just">
              <a:lnSpc>
                <a:spcPct val="140100"/>
              </a:lnSpc>
              <a:spcBef>
                <a:spcPts val="90"/>
              </a:spcBef>
              <a:buClr>
                <a:srgbClr val="9F4DA2"/>
              </a:buClr>
              <a:buChar char="•"/>
              <a:tabLst>
                <a:tab pos="358140" algn="l"/>
              </a:tabLst>
            </a:pPr>
            <a:r>
              <a:rPr sz="1700" dirty="0">
                <a:latin typeface="Georgia"/>
                <a:cs typeface="Georgia"/>
              </a:rPr>
              <a:t>If the </a:t>
            </a:r>
            <a:r>
              <a:rPr sz="1700" spc="-5" dirty="0">
                <a:latin typeface="Georgia"/>
                <a:cs typeface="Georgia"/>
              </a:rPr>
              <a:t>solution </a:t>
            </a:r>
            <a:r>
              <a:rPr sz="1700" spc="5" dirty="0">
                <a:latin typeface="Georgia"/>
                <a:cs typeface="Georgia"/>
              </a:rPr>
              <a:t>to </a:t>
            </a:r>
            <a:r>
              <a:rPr sz="1700" dirty="0">
                <a:latin typeface="Georgia"/>
                <a:cs typeface="Georgia"/>
              </a:rPr>
              <a:t>be extracted </a:t>
            </a:r>
            <a:r>
              <a:rPr sz="1700" spc="-5" dirty="0">
                <a:latin typeface="Georgia"/>
                <a:cs typeface="Georgia"/>
              </a:rPr>
              <a:t>consists of </a:t>
            </a:r>
            <a:r>
              <a:rPr sz="1700" dirty="0">
                <a:latin typeface="Georgia"/>
                <a:cs typeface="Georgia"/>
              </a:rPr>
              <a:t>two </a:t>
            </a:r>
            <a:r>
              <a:rPr sz="1700" spc="-5" dirty="0">
                <a:latin typeface="Georgia"/>
                <a:cs typeface="Georgia"/>
              </a:rPr>
              <a:t>solutes </a:t>
            </a:r>
            <a:r>
              <a:rPr sz="1700" dirty="0">
                <a:latin typeface="Georgia"/>
                <a:cs typeface="Georgia"/>
              </a:rPr>
              <a:t>A and </a:t>
            </a:r>
            <a:r>
              <a:rPr sz="1700" spc="-10" dirty="0">
                <a:latin typeface="Georgia"/>
                <a:cs typeface="Georgia"/>
              </a:rPr>
              <a:t>B, </a:t>
            </a:r>
            <a:r>
              <a:rPr sz="1700" dirty="0">
                <a:latin typeface="Georgia"/>
                <a:cs typeface="Georgia"/>
              </a:rPr>
              <a:t>and </a:t>
            </a:r>
            <a:r>
              <a:rPr sz="1700" spc="-5" dirty="0">
                <a:latin typeface="Georgia"/>
                <a:cs typeface="Georgia"/>
              </a:rPr>
              <a:t>we have </a:t>
            </a:r>
            <a:r>
              <a:rPr sz="1700" spc="10" dirty="0">
                <a:latin typeface="Georgia"/>
                <a:cs typeface="Georgia"/>
              </a:rPr>
              <a:t>to </a:t>
            </a:r>
            <a:r>
              <a:rPr sz="1700" spc="1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separate A </a:t>
            </a:r>
            <a:r>
              <a:rPr sz="1700" spc="-10" dirty="0">
                <a:latin typeface="Georgia"/>
                <a:cs typeface="Georgia"/>
              </a:rPr>
              <a:t>from </a:t>
            </a:r>
            <a:r>
              <a:rPr sz="1700" spc="-5" dirty="0">
                <a:latin typeface="Georgia"/>
                <a:cs typeface="Georgia"/>
              </a:rPr>
              <a:t>B, then we will </a:t>
            </a:r>
            <a:r>
              <a:rPr sz="1700" dirty="0">
                <a:latin typeface="Georgia"/>
                <a:cs typeface="Georgia"/>
              </a:rPr>
              <a:t>use extracting </a:t>
            </a:r>
            <a:r>
              <a:rPr sz="1700" spc="-5" dirty="0">
                <a:latin typeface="Georgia"/>
                <a:cs typeface="Georgia"/>
              </a:rPr>
              <a:t>solvent which will dissolve </a:t>
            </a:r>
            <a:r>
              <a:rPr sz="1700" dirty="0">
                <a:latin typeface="Georgia"/>
                <a:cs typeface="Georgia"/>
              </a:rPr>
              <a:t>more </a:t>
            </a:r>
            <a:r>
              <a:rPr sz="1700" spc="5" dirty="0">
                <a:latin typeface="Georgia"/>
                <a:cs typeface="Georgia"/>
              </a:rPr>
              <a:t> quantity</a:t>
            </a:r>
            <a:r>
              <a:rPr sz="1700" spc="-5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of </a:t>
            </a:r>
            <a:r>
              <a:rPr sz="1700" dirty="0">
                <a:latin typeface="Georgia"/>
                <a:cs typeface="Georgia"/>
              </a:rPr>
              <a:t>A</a:t>
            </a:r>
            <a:r>
              <a:rPr sz="1700" spc="-2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and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very</a:t>
            </a:r>
            <a:r>
              <a:rPr sz="1700" spc="2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less</a:t>
            </a:r>
            <a:r>
              <a:rPr sz="1700" spc="5" dirty="0">
                <a:latin typeface="Georgia"/>
                <a:cs typeface="Georgia"/>
              </a:rPr>
              <a:t> quantity</a:t>
            </a:r>
            <a:r>
              <a:rPr sz="1700" spc="-45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of</a:t>
            </a:r>
            <a:r>
              <a:rPr sz="1700" spc="-10" dirty="0">
                <a:latin typeface="Georgia"/>
                <a:cs typeface="Georgia"/>
              </a:rPr>
              <a:t> B.</a:t>
            </a:r>
            <a:endParaRPr sz="1700">
              <a:latin typeface="Georgia"/>
              <a:cs typeface="Georgia"/>
            </a:endParaRPr>
          </a:p>
          <a:p>
            <a:pPr marL="357505" marR="112395" indent="-256540" algn="just">
              <a:lnSpc>
                <a:spcPct val="140000"/>
              </a:lnSpc>
              <a:spcBef>
                <a:spcPts val="315"/>
              </a:spcBef>
              <a:buClr>
                <a:srgbClr val="9F4DA2"/>
              </a:buClr>
              <a:buChar char="•"/>
              <a:tabLst>
                <a:tab pos="358140" algn="l"/>
              </a:tabLst>
            </a:pPr>
            <a:r>
              <a:rPr sz="1700" dirty="0">
                <a:latin typeface="Georgia"/>
                <a:cs typeface="Georgia"/>
              </a:rPr>
              <a:t>Under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this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condition,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effectiveness</a:t>
            </a:r>
            <a:r>
              <a:rPr sz="170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of</a:t>
            </a:r>
            <a:r>
              <a:rPr sz="1700" dirty="0">
                <a:latin typeface="Georgia"/>
                <a:cs typeface="Georgia"/>
              </a:rPr>
              <a:t> separation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is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expressed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in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terms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spc="-10" dirty="0">
                <a:latin typeface="Georgia"/>
                <a:cs typeface="Georgia"/>
              </a:rPr>
              <a:t>of </a:t>
            </a:r>
            <a:r>
              <a:rPr sz="1700" spc="-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separation</a:t>
            </a:r>
            <a:r>
              <a:rPr sz="1700" spc="-2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coefficient</a:t>
            </a:r>
            <a:r>
              <a:rPr sz="1700" spc="1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or</a:t>
            </a:r>
            <a:r>
              <a:rPr sz="1700" spc="2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separation</a:t>
            </a:r>
            <a:r>
              <a:rPr sz="1700" spc="-45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factor.</a:t>
            </a:r>
            <a:endParaRPr sz="1700">
              <a:latin typeface="Georgia"/>
              <a:cs typeface="Georgia"/>
            </a:endParaRPr>
          </a:p>
          <a:p>
            <a:pPr marL="357505" indent="-256540" algn="just">
              <a:lnSpc>
                <a:spcPct val="100000"/>
              </a:lnSpc>
              <a:spcBef>
                <a:spcPts val="1105"/>
              </a:spcBef>
              <a:buClr>
                <a:srgbClr val="9F4DA2"/>
              </a:buClr>
              <a:buChar char="•"/>
              <a:tabLst>
                <a:tab pos="358140" algn="l"/>
              </a:tabLst>
            </a:pPr>
            <a:r>
              <a:rPr sz="1700" dirty="0">
                <a:latin typeface="Georgia"/>
                <a:cs typeface="Georgia"/>
              </a:rPr>
              <a:t>It</a:t>
            </a:r>
            <a:r>
              <a:rPr sz="1700" spc="-1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is</a:t>
            </a:r>
            <a:r>
              <a:rPr sz="1700" spc="1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the</a:t>
            </a:r>
            <a:r>
              <a:rPr sz="1700" spc="-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ratio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of</a:t>
            </a:r>
            <a:r>
              <a:rPr sz="1700" dirty="0">
                <a:latin typeface="Georgia"/>
                <a:cs typeface="Georgia"/>
              </a:rPr>
              <a:t> distribution</a:t>
            </a:r>
            <a:r>
              <a:rPr sz="1700" spc="-6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coefficients</a:t>
            </a:r>
            <a:r>
              <a:rPr sz="1700" spc="1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of</a:t>
            </a:r>
            <a:r>
              <a:rPr sz="1700" spc="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two</a:t>
            </a:r>
            <a:r>
              <a:rPr sz="1700" spc="-5" dirty="0">
                <a:latin typeface="Georgia"/>
                <a:cs typeface="Georgia"/>
              </a:rPr>
              <a:t> solutes</a:t>
            </a:r>
            <a:r>
              <a:rPr sz="1700" spc="-1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A</a:t>
            </a:r>
            <a:r>
              <a:rPr sz="1700" spc="1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and</a:t>
            </a:r>
            <a:r>
              <a:rPr sz="1700" spc="-1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B</a:t>
            </a:r>
            <a:r>
              <a:rPr sz="1700" spc="1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and</a:t>
            </a:r>
            <a:r>
              <a:rPr sz="1700" spc="-15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denoted</a:t>
            </a:r>
            <a:r>
              <a:rPr sz="1700" spc="1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by</a:t>
            </a:r>
            <a:r>
              <a:rPr sz="1700" spc="-2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-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Georgia"/>
              <a:cs typeface="Georgia"/>
            </a:endParaRPr>
          </a:p>
          <a:p>
            <a:pPr marR="2180590" algn="ctr">
              <a:lnSpc>
                <a:spcPct val="100000"/>
              </a:lnSpc>
            </a:pPr>
            <a:r>
              <a:rPr sz="3000" spc="-15" baseline="12500" dirty="0">
                <a:latin typeface="Georgia"/>
                <a:cs typeface="Georgia"/>
              </a:rPr>
              <a:t>K</a:t>
            </a:r>
            <a:r>
              <a:rPr sz="1200" spc="-10" dirty="0">
                <a:latin typeface="Georgia"/>
                <a:cs typeface="Georgia"/>
              </a:rPr>
              <a:t>DA</a:t>
            </a:r>
            <a:endParaRPr sz="1200">
              <a:latin typeface="Georgia"/>
              <a:cs typeface="Georgia"/>
            </a:endParaRPr>
          </a:p>
          <a:p>
            <a:pPr marL="2354580">
              <a:lnSpc>
                <a:spcPct val="100000"/>
              </a:lnSpc>
              <a:spcBef>
                <a:spcPts val="15"/>
              </a:spcBef>
            </a:pPr>
            <a:r>
              <a:rPr sz="1700" dirty="0">
                <a:latin typeface="Georgia"/>
                <a:cs typeface="Georgia"/>
              </a:rPr>
              <a:t>=</a:t>
            </a:r>
            <a:endParaRPr sz="1700">
              <a:latin typeface="Georgia"/>
              <a:cs typeface="Georgia"/>
            </a:endParaRPr>
          </a:p>
          <a:p>
            <a:pPr marR="2102485" algn="ctr">
              <a:lnSpc>
                <a:spcPct val="100000"/>
              </a:lnSpc>
              <a:spcBef>
                <a:spcPts val="165"/>
              </a:spcBef>
            </a:pPr>
            <a:r>
              <a:rPr sz="3000" spc="-15" baseline="12500" dirty="0">
                <a:latin typeface="Georgia"/>
                <a:cs typeface="Georgia"/>
              </a:rPr>
              <a:t>K</a:t>
            </a:r>
            <a:r>
              <a:rPr sz="1200" spc="-10" dirty="0">
                <a:latin typeface="Georgia"/>
                <a:cs typeface="Georgia"/>
              </a:rPr>
              <a:t>DB</a:t>
            </a:r>
            <a:endParaRPr sz="1200">
              <a:latin typeface="Georgia"/>
              <a:cs typeface="Georgia"/>
            </a:endParaRPr>
          </a:p>
          <a:p>
            <a:pPr marL="357505" marR="111760" indent="368300">
              <a:lnSpc>
                <a:spcPct val="140100"/>
              </a:lnSpc>
              <a:spcBef>
                <a:spcPts val="890"/>
              </a:spcBef>
            </a:pPr>
            <a:r>
              <a:rPr sz="1700" spc="-5" dirty="0">
                <a:solidFill>
                  <a:srgbClr val="FF0000"/>
                </a:solidFill>
                <a:latin typeface="Georgia"/>
                <a:cs typeface="Georgia"/>
              </a:rPr>
              <a:t>should</a:t>
            </a:r>
            <a:r>
              <a:rPr sz="1700" spc="8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be</a:t>
            </a:r>
            <a:r>
              <a:rPr sz="1700" spc="1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very</a:t>
            </a:r>
            <a:r>
              <a:rPr sz="1700" spc="9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Georgia"/>
                <a:cs typeface="Georgia"/>
              </a:rPr>
              <a:t>high</a:t>
            </a:r>
            <a:r>
              <a:rPr sz="1700" spc="9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5" dirty="0">
                <a:solidFill>
                  <a:srgbClr val="FF0000"/>
                </a:solidFill>
                <a:latin typeface="Georgia"/>
                <a:cs typeface="Georgia"/>
              </a:rPr>
              <a:t>to</a:t>
            </a:r>
            <a:r>
              <a:rPr sz="1700" spc="9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5" dirty="0">
                <a:solidFill>
                  <a:srgbClr val="FF0000"/>
                </a:solidFill>
                <a:latin typeface="Georgia"/>
                <a:cs typeface="Georgia"/>
              </a:rPr>
              <a:t>separate</a:t>
            </a:r>
            <a:r>
              <a:rPr sz="1700" spc="9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two</a:t>
            </a:r>
            <a:r>
              <a:rPr sz="1700" spc="8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solutes</a:t>
            </a:r>
            <a:r>
              <a:rPr sz="1700" spc="9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by</a:t>
            </a:r>
            <a:r>
              <a:rPr sz="1700" spc="10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Georgia"/>
                <a:cs typeface="Georgia"/>
              </a:rPr>
              <a:t>solvent</a:t>
            </a:r>
            <a:r>
              <a:rPr sz="1700" spc="114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extraction,</a:t>
            </a:r>
            <a:r>
              <a:rPr sz="1700" spc="7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Georgia"/>
                <a:cs typeface="Georgia"/>
              </a:rPr>
              <a:t>otherwise </a:t>
            </a:r>
            <a:r>
              <a:rPr sz="1700" spc="-39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Georgia"/>
                <a:cs typeface="Georgia"/>
              </a:rPr>
              <a:t>clear</a:t>
            </a:r>
            <a:r>
              <a:rPr sz="1700" spc="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separation</a:t>
            </a:r>
            <a:r>
              <a:rPr sz="1700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Georgia"/>
                <a:cs typeface="Georgia"/>
              </a:rPr>
              <a:t>will</a:t>
            </a:r>
            <a:r>
              <a:rPr sz="1700" spc="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be</a:t>
            </a:r>
            <a:r>
              <a:rPr sz="1700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Georgia"/>
                <a:cs typeface="Georgia"/>
              </a:rPr>
              <a:t>very</a:t>
            </a:r>
            <a:r>
              <a:rPr sz="1700" spc="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0000"/>
                </a:solidFill>
                <a:latin typeface="Georgia"/>
                <a:cs typeface="Georgia"/>
              </a:rPr>
              <a:t>difficult.</a:t>
            </a:r>
            <a:endParaRPr sz="17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890" y="5125278"/>
            <a:ext cx="137651" cy="20872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707263"/>
            <a:ext cx="2853055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dirty="0">
                <a:solidFill>
                  <a:srgbClr val="424455"/>
                </a:solidFill>
                <a:latin typeface="Trebuchet MS"/>
                <a:cs typeface="Trebuchet MS"/>
              </a:rPr>
              <a:t>Distribution</a:t>
            </a:r>
            <a:r>
              <a:rPr sz="2900" spc="-13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900" dirty="0">
                <a:solidFill>
                  <a:srgbClr val="424455"/>
                </a:solidFill>
                <a:latin typeface="Trebuchet MS"/>
                <a:cs typeface="Trebuchet MS"/>
              </a:rPr>
              <a:t>ratio</a:t>
            </a:r>
            <a:endParaRPr sz="29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172" y="1551812"/>
            <a:ext cx="8064500" cy="29216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9405" indent="-256540">
              <a:lnSpc>
                <a:spcPct val="100000"/>
              </a:lnSpc>
              <a:spcBef>
                <a:spcPts val="90"/>
              </a:spcBef>
              <a:buClr>
                <a:srgbClr val="9F4DA2"/>
              </a:buClr>
              <a:buChar char="•"/>
              <a:tabLst>
                <a:tab pos="319405" algn="l"/>
                <a:tab pos="320040" algn="l"/>
              </a:tabLst>
            </a:pPr>
            <a:r>
              <a:rPr sz="2000" spc="-10" dirty="0">
                <a:latin typeface="Georgia"/>
                <a:cs typeface="Georgia"/>
              </a:rPr>
              <a:t>Many</a:t>
            </a:r>
            <a:r>
              <a:rPr sz="2000" spc="2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substances</a:t>
            </a:r>
            <a:r>
              <a:rPr sz="2000" spc="25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undergo</a:t>
            </a:r>
            <a:r>
              <a:rPr sz="2000" spc="28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dissociation</a:t>
            </a:r>
            <a:r>
              <a:rPr sz="2000" spc="28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26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aqueous</a:t>
            </a:r>
            <a:r>
              <a:rPr sz="2000" spc="2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phase</a:t>
            </a:r>
            <a:r>
              <a:rPr sz="2000" spc="2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like</a:t>
            </a:r>
            <a:r>
              <a:rPr sz="2000" spc="26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weak</a:t>
            </a:r>
            <a:endParaRPr sz="2000">
              <a:latin typeface="Georgia"/>
              <a:cs typeface="Georgia"/>
            </a:endParaRPr>
          </a:p>
          <a:p>
            <a:pPr marL="319405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carboxylic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acid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such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as </a:t>
            </a:r>
            <a:r>
              <a:rPr sz="2000" spc="-10" dirty="0">
                <a:latin typeface="Georgia"/>
                <a:cs typeface="Georgia"/>
              </a:rPr>
              <a:t>benzoic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acid,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phenol,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etc.</a:t>
            </a:r>
            <a:endParaRPr sz="2000">
              <a:latin typeface="Georgia"/>
              <a:cs typeface="Georgia"/>
            </a:endParaRPr>
          </a:p>
          <a:p>
            <a:pPr marL="319405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319405" algn="l"/>
                <a:tab pos="320040" algn="l"/>
              </a:tabLst>
            </a:pPr>
            <a:r>
              <a:rPr sz="2000" spc="-5" dirty="0">
                <a:latin typeface="Georgia"/>
                <a:cs typeface="Georgia"/>
              </a:rPr>
              <a:t>Now</a:t>
            </a:r>
            <a:r>
              <a:rPr sz="2000" spc="35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consider</a:t>
            </a:r>
            <a:r>
              <a:rPr sz="2000" spc="39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the</a:t>
            </a:r>
            <a:r>
              <a:rPr sz="2000" spc="38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weak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acid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HA</a:t>
            </a:r>
            <a:r>
              <a:rPr sz="2000" spc="3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which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will</a:t>
            </a:r>
            <a:r>
              <a:rPr sz="2000" spc="39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dissociate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36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aqueous</a:t>
            </a:r>
            <a:endParaRPr sz="2000">
              <a:latin typeface="Georgia"/>
              <a:cs typeface="Georgia"/>
            </a:endParaRPr>
          </a:p>
          <a:p>
            <a:pPr marL="319405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phase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as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follows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–</a:t>
            </a:r>
            <a:endParaRPr sz="2000">
              <a:latin typeface="Georgia"/>
              <a:cs typeface="Georgia"/>
            </a:endParaRPr>
          </a:p>
          <a:p>
            <a:pPr marL="1743075">
              <a:lnSpc>
                <a:spcPct val="100000"/>
              </a:lnSpc>
              <a:spcBef>
                <a:spcPts val="300"/>
              </a:spcBef>
              <a:tabLst>
                <a:tab pos="2926715" algn="l"/>
              </a:tabLst>
            </a:pPr>
            <a:r>
              <a:rPr sz="2400" spc="-10" dirty="0">
                <a:latin typeface="Georgia"/>
                <a:cs typeface="Georgia"/>
              </a:rPr>
              <a:t>HA	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775" b="1" baseline="25525" dirty="0">
                <a:latin typeface="Georgia"/>
                <a:cs typeface="Georgia"/>
              </a:rPr>
              <a:t>-</a:t>
            </a:r>
            <a:r>
              <a:rPr sz="2775" b="1" spc="127" baseline="255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H</a:t>
            </a:r>
            <a:r>
              <a:rPr sz="2400" b="1" spc="-7" baseline="24305" dirty="0">
                <a:latin typeface="Georgia"/>
                <a:cs typeface="Georgia"/>
              </a:rPr>
              <a:t>+</a:t>
            </a:r>
            <a:endParaRPr sz="2400" baseline="24305">
              <a:latin typeface="Georgia"/>
              <a:cs typeface="Georgia"/>
            </a:endParaRPr>
          </a:p>
          <a:p>
            <a:pPr marL="319405" marR="53975" indent="-256540" algn="just">
              <a:lnSpc>
                <a:spcPct val="100000"/>
              </a:lnSpc>
              <a:spcBef>
                <a:spcPts val="2540"/>
              </a:spcBef>
              <a:buClr>
                <a:srgbClr val="9F4DA2"/>
              </a:buClr>
              <a:buChar char="•"/>
              <a:tabLst>
                <a:tab pos="320040" algn="l"/>
              </a:tabLst>
            </a:pPr>
            <a:r>
              <a:rPr sz="2000" spc="-15" dirty="0">
                <a:latin typeface="Georgia"/>
                <a:cs typeface="Georgia"/>
              </a:rPr>
              <a:t>The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substances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which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undergo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5" dirty="0">
                <a:latin typeface="Georgia"/>
                <a:cs typeface="Georgia"/>
              </a:rPr>
              <a:t>by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accounting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dissociation</a:t>
            </a:r>
            <a:r>
              <a:rPr sz="2000" spc="475" dirty="0">
                <a:latin typeface="Georgia"/>
                <a:cs typeface="Georgia"/>
              </a:rPr>
              <a:t> </a:t>
            </a:r>
            <a:r>
              <a:rPr sz="2000" spc="10" dirty="0">
                <a:latin typeface="Georgia"/>
                <a:cs typeface="Georgia"/>
              </a:rPr>
              <a:t>in 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aqueous </a:t>
            </a:r>
            <a:r>
              <a:rPr sz="2000" dirty="0">
                <a:latin typeface="Georgia"/>
                <a:cs typeface="Georgia"/>
              </a:rPr>
              <a:t>layer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distribution </a:t>
            </a:r>
            <a:r>
              <a:rPr sz="2000" spc="-5" dirty="0">
                <a:latin typeface="Georgia"/>
                <a:cs typeface="Georgia"/>
              </a:rPr>
              <a:t>coefficient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modified </a:t>
            </a:r>
            <a:r>
              <a:rPr sz="2000" spc="-10" dirty="0">
                <a:latin typeface="Georgia"/>
                <a:cs typeface="Georgia"/>
              </a:rPr>
              <a:t>form </a:t>
            </a:r>
            <a:r>
              <a:rPr sz="2000" spc="-5" dirty="0">
                <a:latin typeface="Georgia"/>
                <a:cs typeface="Georgia"/>
              </a:rPr>
              <a:t>can </a:t>
            </a:r>
            <a:r>
              <a:rPr sz="2000" spc="-20" dirty="0">
                <a:latin typeface="Georgia"/>
                <a:cs typeface="Georgia"/>
              </a:rPr>
              <a:t>be 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defined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as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b="1" spc="-10" dirty="0">
                <a:latin typeface="Georgia"/>
                <a:cs typeface="Georgia"/>
              </a:rPr>
              <a:t>distribution</a:t>
            </a:r>
            <a:r>
              <a:rPr sz="2000" b="1" spc="50" dirty="0">
                <a:latin typeface="Georgia"/>
                <a:cs typeface="Georgia"/>
              </a:rPr>
              <a:t> </a:t>
            </a:r>
            <a:r>
              <a:rPr sz="2000" b="1" spc="-15" dirty="0">
                <a:latin typeface="Georgia"/>
                <a:cs typeface="Georgia"/>
              </a:rPr>
              <a:t>ratio</a:t>
            </a:r>
            <a:r>
              <a:rPr sz="2000" b="1" spc="75" dirty="0">
                <a:latin typeface="Georgia"/>
                <a:cs typeface="Georgia"/>
              </a:rPr>
              <a:t> </a:t>
            </a:r>
            <a:r>
              <a:rPr sz="2000" b="1" spc="-10" dirty="0">
                <a:latin typeface="Georgia"/>
                <a:cs typeface="Georgia"/>
              </a:rPr>
              <a:t>(D)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972" y="4887848"/>
            <a:ext cx="1438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Char char="•"/>
              <a:tabLst>
                <a:tab pos="927100" algn="l"/>
                <a:tab pos="927735" algn="l"/>
              </a:tabLst>
            </a:pPr>
            <a:r>
              <a:rPr sz="2400" dirty="0">
                <a:latin typeface="Georgia"/>
                <a:cs typeface="Georgia"/>
              </a:rPr>
              <a:t>D</a:t>
            </a:r>
            <a:r>
              <a:rPr sz="2400" spc="-9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=</a:t>
            </a:r>
            <a:endParaRPr sz="24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1800" y="2971800"/>
            <a:ext cx="454151" cy="2286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842514" y="4746116"/>
            <a:ext cx="1017269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000" spc="-5" dirty="0">
                <a:latin typeface="Georgia"/>
                <a:cs typeface="Georgia"/>
              </a:rPr>
              <a:t>[HA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]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25" spc="-7" baseline="-20576" dirty="0">
                <a:latin typeface="Georgia"/>
                <a:cs typeface="Georgia"/>
              </a:rPr>
              <a:t>org</a:t>
            </a:r>
            <a:endParaRPr sz="2025" baseline="-20576"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11323" y="5183123"/>
            <a:ext cx="2514600" cy="1905"/>
          </a:xfrm>
          <a:custGeom>
            <a:avLst/>
            <a:gdLst/>
            <a:ahLst/>
            <a:cxnLst/>
            <a:rect l="l" t="t" r="r" b="b"/>
            <a:pathLst>
              <a:path w="2514600" h="1904">
                <a:moveTo>
                  <a:pt x="0" y="0"/>
                </a:moveTo>
                <a:lnTo>
                  <a:pt x="2514600" y="1524"/>
                </a:lnTo>
              </a:path>
            </a:pathLst>
          </a:custGeom>
          <a:ln w="9144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91410" y="5322519"/>
            <a:ext cx="2155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[A-]</a:t>
            </a:r>
            <a:r>
              <a:rPr sz="2400" baseline="-20833" dirty="0">
                <a:latin typeface="Georgia"/>
                <a:cs typeface="Georgia"/>
              </a:rPr>
              <a:t>aq</a:t>
            </a:r>
            <a:r>
              <a:rPr sz="2400" spc="232" baseline="-20833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[HA]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7" baseline="-20833" dirty="0">
                <a:latin typeface="Georgia"/>
                <a:cs typeface="Georgia"/>
              </a:rPr>
              <a:t>aq</a:t>
            </a:r>
            <a:endParaRPr sz="2400" baseline="-20833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760602"/>
            <a:ext cx="654812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Factors</a:t>
            </a:r>
            <a:r>
              <a:rPr sz="3200" spc="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affecting</a:t>
            </a:r>
            <a:r>
              <a:rPr sz="3200" spc="4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solvent</a:t>
            </a:r>
            <a:r>
              <a:rPr sz="3200" spc="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472565"/>
            <a:ext cx="7967345" cy="5057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6350" indent="-256540" algn="just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400" i="1" spc="-5" dirty="0">
                <a:solidFill>
                  <a:srgbClr val="FF0000"/>
                </a:solidFill>
                <a:latin typeface="Georgia"/>
                <a:cs typeface="Georgia"/>
              </a:rPr>
              <a:t>Masking</a:t>
            </a:r>
            <a:r>
              <a:rPr sz="2400" i="1" spc="48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i="1" spc="-5" dirty="0">
                <a:solidFill>
                  <a:srgbClr val="FF0000"/>
                </a:solidFill>
                <a:latin typeface="Georgia"/>
                <a:cs typeface="Georgia"/>
              </a:rPr>
              <a:t>agent</a:t>
            </a:r>
            <a:r>
              <a:rPr sz="2400" i="1" spc="48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–</a:t>
            </a:r>
            <a:r>
              <a:rPr sz="2400" spc="47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these</a:t>
            </a:r>
            <a:r>
              <a:rPr sz="2400" spc="4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</a:t>
            </a:r>
            <a:r>
              <a:rPr sz="2400" spc="47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chemical</a:t>
            </a:r>
            <a:r>
              <a:rPr sz="2400" spc="49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species</a:t>
            </a:r>
            <a:r>
              <a:rPr sz="2400" spc="48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which</a:t>
            </a:r>
            <a:r>
              <a:rPr sz="2400" spc="47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do </a:t>
            </a:r>
            <a:r>
              <a:rPr sz="2400" spc="-5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not allow </a:t>
            </a:r>
            <a:r>
              <a:rPr sz="2400" spc="5" dirty="0">
                <a:latin typeface="Georgia"/>
                <a:cs typeface="Georgia"/>
              </a:rPr>
              <a:t>to </a:t>
            </a:r>
            <a:r>
              <a:rPr sz="2400" spc="-10" dirty="0">
                <a:latin typeface="Georgia"/>
                <a:cs typeface="Georgia"/>
              </a:rPr>
              <a:t>extract</a:t>
            </a:r>
            <a:r>
              <a:rPr sz="2400" spc="-5" dirty="0">
                <a:latin typeface="Georgia"/>
                <a:cs typeface="Georgia"/>
              </a:rPr>
              <a:t> unwanted metal</a:t>
            </a:r>
            <a:r>
              <a:rPr sz="2400" spc="56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ion </a:t>
            </a:r>
            <a:r>
              <a:rPr sz="2400" dirty="0">
                <a:latin typeface="Georgia"/>
                <a:cs typeface="Georgia"/>
              </a:rPr>
              <a:t>with </a:t>
            </a:r>
            <a:r>
              <a:rPr sz="2400" spc="-5" dirty="0">
                <a:latin typeface="Georgia"/>
                <a:cs typeface="Georgia"/>
              </a:rPr>
              <a:t>metal</a:t>
            </a:r>
            <a:r>
              <a:rPr sz="2400" spc="57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ion 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interest.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305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400" i="1" spc="-5" dirty="0">
                <a:solidFill>
                  <a:srgbClr val="FF0000"/>
                </a:solidFill>
                <a:latin typeface="Georgia"/>
                <a:cs typeface="Georgia"/>
              </a:rPr>
              <a:t>Modifiers </a:t>
            </a:r>
            <a:r>
              <a:rPr sz="2400" dirty="0">
                <a:latin typeface="Georgia"/>
                <a:cs typeface="Georgia"/>
              </a:rPr>
              <a:t>– </a:t>
            </a:r>
            <a:r>
              <a:rPr sz="2400" spc="-5" dirty="0">
                <a:latin typeface="Georgia"/>
                <a:cs typeface="Georgia"/>
              </a:rPr>
              <a:t>these </a:t>
            </a:r>
            <a:r>
              <a:rPr sz="2400" dirty="0">
                <a:latin typeface="Georgia"/>
                <a:cs typeface="Georgia"/>
              </a:rPr>
              <a:t>are the </a:t>
            </a:r>
            <a:r>
              <a:rPr sz="2400" spc="-5" dirty="0">
                <a:latin typeface="Georgia"/>
                <a:cs typeface="Georgia"/>
              </a:rPr>
              <a:t>substances when </a:t>
            </a:r>
            <a:r>
              <a:rPr sz="2400" spc="-10" dirty="0">
                <a:latin typeface="Georgia"/>
                <a:cs typeface="Georgia"/>
              </a:rPr>
              <a:t>added </a:t>
            </a:r>
            <a:r>
              <a:rPr sz="2400" spc="-5" dirty="0">
                <a:latin typeface="Georgia"/>
                <a:cs typeface="Georgia"/>
              </a:rPr>
              <a:t>into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aqueous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phase,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they</a:t>
            </a:r>
            <a:r>
              <a:rPr sz="2400" spc="5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increase the solubility of</a:t>
            </a:r>
            <a:r>
              <a:rPr sz="2400" spc="58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solute </a:t>
            </a:r>
            <a:r>
              <a:rPr sz="2400" spc="10" dirty="0">
                <a:latin typeface="Georgia"/>
                <a:cs typeface="Georgia"/>
              </a:rPr>
              <a:t>to </a:t>
            </a:r>
            <a:r>
              <a:rPr sz="2400" spc="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be extracted into organic solvent. Usually high molecular </a:t>
            </a:r>
            <a:r>
              <a:rPr sz="2400" spc="-56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weight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alcohols</a:t>
            </a:r>
            <a:r>
              <a:rPr sz="2400" dirty="0">
                <a:latin typeface="Georgia"/>
                <a:cs typeface="Georgia"/>
              </a:rPr>
              <a:t> are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used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as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modifiers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in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solvent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extraction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3750">
              <a:latin typeface="Georgia"/>
              <a:cs typeface="Georgia"/>
            </a:endParaRPr>
          </a:p>
          <a:p>
            <a:pPr marL="268605" marR="6985" indent="-256540" algn="just">
              <a:lnSpc>
                <a:spcPct val="101699"/>
              </a:lnSpc>
              <a:buClr>
                <a:srgbClr val="9F4DA2"/>
              </a:buClr>
              <a:buSzPct val="116666"/>
              <a:buFont typeface="Georgia"/>
              <a:buChar char="•"/>
              <a:tabLst>
                <a:tab pos="354330" algn="l"/>
              </a:tabLst>
            </a:pPr>
            <a:r>
              <a:rPr dirty="0"/>
              <a:t>	</a:t>
            </a:r>
            <a:r>
              <a:rPr sz="2400" i="1" spc="-5" dirty="0">
                <a:solidFill>
                  <a:srgbClr val="FF0000"/>
                </a:solidFill>
                <a:latin typeface="Georgia"/>
                <a:cs typeface="Georgia"/>
              </a:rPr>
              <a:t>Oxidation state </a:t>
            </a:r>
            <a:r>
              <a:rPr sz="2400" dirty="0">
                <a:latin typeface="Georgia"/>
                <a:cs typeface="Georgia"/>
              </a:rPr>
              <a:t>– </a:t>
            </a:r>
            <a:r>
              <a:rPr sz="2400" spc="10" dirty="0">
                <a:latin typeface="Georgia"/>
                <a:cs typeface="Georgia"/>
              </a:rPr>
              <a:t>by </a:t>
            </a:r>
            <a:r>
              <a:rPr sz="2400" spc="-5" dirty="0">
                <a:latin typeface="Georgia"/>
                <a:cs typeface="Georgia"/>
              </a:rPr>
              <a:t>carrying </a:t>
            </a:r>
            <a:r>
              <a:rPr sz="2400" dirty="0">
                <a:latin typeface="Georgia"/>
                <a:cs typeface="Georgia"/>
              </a:rPr>
              <a:t>out </a:t>
            </a:r>
            <a:r>
              <a:rPr sz="2400" spc="-5" dirty="0">
                <a:latin typeface="Georgia"/>
                <a:cs typeface="Georgia"/>
              </a:rPr>
              <a:t>redox </a:t>
            </a:r>
            <a:r>
              <a:rPr sz="2400" dirty="0">
                <a:latin typeface="Georgia"/>
                <a:cs typeface="Georgia"/>
              </a:rPr>
              <a:t>reaction </a:t>
            </a:r>
            <a:r>
              <a:rPr sz="2400" spc="-5" dirty="0">
                <a:latin typeface="Georgia"/>
                <a:cs typeface="Georgia"/>
              </a:rPr>
              <a:t>with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suitable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reagent,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oxidation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state</a:t>
            </a:r>
            <a:r>
              <a:rPr sz="2400" dirty="0">
                <a:latin typeface="Georgia"/>
                <a:cs typeface="Georgia"/>
              </a:rPr>
              <a:t> of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metal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ion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can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changed.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806018"/>
            <a:ext cx="165353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Content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713357"/>
            <a:ext cx="6669405" cy="434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10" dirty="0">
                <a:latin typeface="Georgia"/>
                <a:cs typeface="Georgia"/>
              </a:rPr>
              <a:t>Introduction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5" dirty="0">
                <a:latin typeface="Georgia"/>
                <a:cs typeface="Georgia"/>
              </a:rPr>
              <a:t>Principle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solvent</a:t>
            </a:r>
            <a:r>
              <a:rPr sz="1800" spc="3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extraction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6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5" dirty="0">
                <a:latin typeface="Georgia"/>
                <a:cs typeface="Georgia"/>
              </a:rPr>
              <a:t>Distribution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coefficient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5" dirty="0">
                <a:latin typeface="Georgia"/>
                <a:cs typeface="Georgia"/>
              </a:rPr>
              <a:t>Distribution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ratio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7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5" dirty="0">
                <a:latin typeface="Georgia"/>
                <a:cs typeface="Georgia"/>
              </a:rPr>
              <a:t>Relation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between</a:t>
            </a:r>
            <a:r>
              <a:rPr sz="1800" spc="6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Distribution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coefficient</a:t>
            </a:r>
            <a:r>
              <a:rPr sz="1800" spc="7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and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distribution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ratio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5" dirty="0">
                <a:latin typeface="Georgia"/>
                <a:cs typeface="Georgia"/>
              </a:rPr>
              <a:t>Factors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affecting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solvent</a:t>
            </a:r>
            <a:r>
              <a:rPr sz="1800" spc="7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extraction,</a:t>
            </a:r>
            <a:r>
              <a:rPr sz="1800" spc="4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separation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factor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7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dirty="0">
                <a:latin typeface="Georgia"/>
                <a:cs typeface="Georgia"/>
              </a:rPr>
              <a:t>Batch</a:t>
            </a:r>
            <a:r>
              <a:rPr sz="1800" spc="-3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extraction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9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10" dirty="0">
                <a:latin typeface="Georgia"/>
                <a:cs typeface="Georgia"/>
              </a:rPr>
              <a:t>Countercurrent</a:t>
            </a:r>
            <a:r>
              <a:rPr sz="1800" spc="4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extraction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7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5" dirty="0">
                <a:latin typeface="Georgia"/>
                <a:cs typeface="Georgia"/>
              </a:rPr>
              <a:t>Application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solvent</a:t>
            </a:r>
            <a:r>
              <a:rPr sz="1800" spc="6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extraction</a:t>
            </a:r>
            <a:endParaRPr sz="1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3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800" spc="-5" dirty="0">
                <a:latin typeface="Georgia"/>
                <a:cs typeface="Georgia"/>
              </a:rPr>
              <a:t>Numerical</a:t>
            </a:r>
            <a:r>
              <a:rPr sz="1800" spc="-3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problems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798702"/>
            <a:ext cx="654812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Factors</a:t>
            </a:r>
            <a:r>
              <a:rPr sz="3200" spc="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24455"/>
                </a:solidFill>
                <a:latin typeface="Trebuchet MS"/>
                <a:cs typeface="Trebuchet MS"/>
              </a:rPr>
              <a:t>affecting</a:t>
            </a:r>
            <a:r>
              <a:rPr sz="3200" spc="4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solvent</a:t>
            </a:r>
            <a:r>
              <a:rPr sz="3200" spc="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590446"/>
            <a:ext cx="7965440" cy="46945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8605" marR="6350" indent="-256540" algn="just">
              <a:lnSpc>
                <a:spcPct val="130100"/>
              </a:lnSpc>
              <a:spcBef>
                <a:spcPts val="9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900" b="1" i="1" spc="-10" dirty="0">
                <a:solidFill>
                  <a:srgbClr val="FF0000"/>
                </a:solidFill>
                <a:latin typeface="Georgia"/>
                <a:cs typeface="Georgia"/>
              </a:rPr>
              <a:t>pH </a:t>
            </a:r>
            <a:r>
              <a:rPr sz="1900" i="1" spc="-5" dirty="0">
                <a:latin typeface="Georgia"/>
                <a:cs typeface="Georgia"/>
              </a:rPr>
              <a:t>– </a:t>
            </a:r>
            <a:r>
              <a:rPr sz="1900" spc="5" dirty="0">
                <a:latin typeface="Georgia"/>
                <a:cs typeface="Georgia"/>
              </a:rPr>
              <a:t>pH </a:t>
            </a:r>
            <a:r>
              <a:rPr sz="1900" spc="-5" dirty="0">
                <a:latin typeface="Georgia"/>
                <a:cs typeface="Georgia"/>
              </a:rPr>
              <a:t>affects stability </a:t>
            </a:r>
            <a:r>
              <a:rPr sz="1900" spc="5" dirty="0">
                <a:latin typeface="Georgia"/>
                <a:cs typeface="Georgia"/>
              </a:rPr>
              <a:t>and </a:t>
            </a:r>
            <a:r>
              <a:rPr sz="1900" spc="-10" dirty="0">
                <a:latin typeface="Georgia"/>
                <a:cs typeface="Georgia"/>
              </a:rPr>
              <a:t>charge </a:t>
            </a:r>
            <a:r>
              <a:rPr sz="1900" dirty="0">
                <a:latin typeface="Georgia"/>
                <a:cs typeface="Georgia"/>
              </a:rPr>
              <a:t>on </a:t>
            </a:r>
            <a:r>
              <a:rPr sz="1900" spc="-10" dirty="0">
                <a:latin typeface="Georgia"/>
                <a:cs typeface="Georgia"/>
              </a:rPr>
              <a:t>the </a:t>
            </a:r>
            <a:r>
              <a:rPr sz="1900" spc="-5" dirty="0">
                <a:latin typeface="Georgia"/>
                <a:cs typeface="Georgia"/>
              </a:rPr>
              <a:t>metal complex. The </a:t>
            </a:r>
            <a:r>
              <a:rPr sz="1900" spc="-10" dirty="0">
                <a:latin typeface="Georgia"/>
                <a:cs typeface="Georgia"/>
              </a:rPr>
              <a:t>pH </a:t>
            </a:r>
            <a:r>
              <a:rPr sz="1900" spc="-5" dirty="0">
                <a:latin typeface="Georgia"/>
                <a:cs typeface="Georgia"/>
              </a:rPr>
              <a:t>at 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which </a:t>
            </a:r>
            <a:r>
              <a:rPr sz="1900" spc="-5" dirty="0">
                <a:latin typeface="Georgia"/>
                <a:cs typeface="Georgia"/>
              </a:rPr>
              <a:t>metal ion complex </a:t>
            </a:r>
            <a:r>
              <a:rPr sz="1900" spc="5" dirty="0">
                <a:latin typeface="Georgia"/>
                <a:cs typeface="Georgia"/>
              </a:rPr>
              <a:t>is </a:t>
            </a:r>
            <a:r>
              <a:rPr sz="1900" spc="-5" dirty="0">
                <a:latin typeface="Georgia"/>
                <a:cs typeface="Georgia"/>
              </a:rPr>
              <a:t>most stable and </a:t>
            </a:r>
            <a:r>
              <a:rPr sz="1900" spc="-10" dirty="0">
                <a:latin typeface="Georgia"/>
                <a:cs typeface="Georgia"/>
              </a:rPr>
              <a:t>neutral </a:t>
            </a:r>
            <a:r>
              <a:rPr sz="1900" spc="-5" dirty="0">
                <a:latin typeface="Georgia"/>
                <a:cs typeface="Georgia"/>
              </a:rPr>
              <a:t>is the </a:t>
            </a:r>
            <a:r>
              <a:rPr sz="1900" spc="-10" dirty="0">
                <a:latin typeface="Georgia"/>
                <a:cs typeface="Georgia"/>
              </a:rPr>
              <a:t>best </a:t>
            </a:r>
            <a:r>
              <a:rPr sz="1900" spc="5" dirty="0">
                <a:latin typeface="Georgia"/>
                <a:cs typeface="Georgia"/>
              </a:rPr>
              <a:t>pH </a:t>
            </a:r>
            <a:r>
              <a:rPr sz="1900" dirty="0">
                <a:latin typeface="Georgia"/>
                <a:cs typeface="Georgia"/>
              </a:rPr>
              <a:t>for </a:t>
            </a:r>
            <a:r>
              <a:rPr sz="1900" spc="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extraction</a:t>
            </a:r>
            <a:r>
              <a:rPr sz="1900" spc="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metal</a:t>
            </a:r>
            <a:r>
              <a:rPr sz="1900" spc="1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ions.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310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299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900" b="1" i="1" spc="-5" dirty="0">
                <a:solidFill>
                  <a:srgbClr val="FF0000"/>
                </a:solidFill>
                <a:latin typeface="Georgia"/>
                <a:cs typeface="Georgia"/>
              </a:rPr>
              <a:t>Salting</a:t>
            </a:r>
            <a:r>
              <a:rPr sz="1900" b="1" i="1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900" b="1" i="1" spc="-10" dirty="0">
                <a:solidFill>
                  <a:srgbClr val="FF0000"/>
                </a:solidFill>
                <a:latin typeface="Georgia"/>
                <a:cs typeface="Georgia"/>
              </a:rPr>
              <a:t>effect</a:t>
            </a:r>
            <a:r>
              <a:rPr sz="1900" b="1" i="1" spc="-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–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the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high</a:t>
            </a:r>
            <a:r>
              <a:rPr sz="1900" spc="-5" dirty="0">
                <a:latin typeface="Georgia"/>
                <a:cs typeface="Georgia"/>
              </a:rPr>
              <a:t> concentration</a:t>
            </a:r>
            <a:r>
              <a:rPr sz="1900" dirty="0">
                <a:latin typeface="Georgia"/>
                <a:cs typeface="Georgia"/>
              </a:rPr>
              <a:t> of</a:t>
            </a:r>
            <a:r>
              <a:rPr sz="1900" spc="5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salt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sometimes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help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15" dirty="0">
                <a:latin typeface="Georgia"/>
                <a:cs typeface="Georgia"/>
              </a:rPr>
              <a:t>to </a:t>
            </a:r>
            <a:r>
              <a:rPr sz="1900" spc="-10" dirty="0">
                <a:latin typeface="Georgia"/>
                <a:cs typeface="Georgia"/>
              </a:rPr>
              <a:t> extract </a:t>
            </a:r>
            <a:r>
              <a:rPr sz="1900" spc="-5" dirty="0">
                <a:latin typeface="Georgia"/>
                <a:cs typeface="Georgia"/>
              </a:rPr>
              <a:t>metal ions from </a:t>
            </a:r>
            <a:r>
              <a:rPr sz="1900" dirty="0">
                <a:latin typeface="Georgia"/>
                <a:cs typeface="Georgia"/>
              </a:rPr>
              <a:t>aqueous </a:t>
            </a:r>
            <a:r>
              <a:rPr sz="1900" spc="-5" dirty="0">
                <a:latin typeface="Georgia"/>
                <a:cs typeface="Georgia"/>
              </a:rPr>
              <a:t>phase </a:t>
            </a:r>
            <a:r>
              <a:rPr sz="1900" spc="-10" dirty="0">
                <a:latin typeface="Georgia"/>
                <a:cs typeface="Georgia"/>
              </a:rPr>
              <a:t>to </a:t>
            </a:r>
            <a:r>
              <a:rPr sz="1900" spc="-5" dirty="0">
                <a:latin typeface="Georgia"/>
                <a:cs typeface="Georgia"/>
              </a:rPr>
              <a:t>organic phase. Salt increases </a:t>
            </a:r>
            <a:r>
              <a:rPr sz="1900" dirty="0">
                <a:latin typeface="Georgia"/>
                <a:cs typeface="Georgia"/>
              </a:rPr>
              <a:t> ionic </a:t>
            </a:r>
            <a:r>
              <a:rPr sz="1900" spc="-10" dirty="0">
                <a:latin typeface="Georgia"/>
                <a:cs typeface="Georgia"/>
              </a:rPr>
              <a:t>strength </a:t>
            </a:r>
            <a:r>
              <a:rPr sz="1900" dirty="0">
                <a:latin typeface="Georgia"/>
                <a:cs typeface="Georgia"/>
              </a:rPr>
              <a:t>of </a:t>
            </a:r>
            <a:r>
              <a:rPr sz="1900" spc="-10" dirty="0">
                <a:latin typeface="Georgia"/>
                <a:cs typeface="Georgia"/>
              </a:rPr>
              <a:t>aqueous phase </a:t>
            </a:r>
            <a:r>
              <a:rPr sz="1900" dirty="0">
                <a:latin typeface="Georgia"/>
                <a:cs typeface="Georgia"/>
              </a:rPr>
              <a:t>and </a:t>
            </a:r>
            <a:r>
              <a:rPr sz="1900" spc="-10" dirty="0">
                <a:latin typeface="Georgia"/>
                <a:cs typeface="Georgia"/>
              </a:rPr>
              <a:t>thereby </a:t>
            </a:r>
            <a:r>
              <a:rPr sz="1900" spc="-5" dirty="0">
                <a:latin typeface="Georgia"/>
                <a:cs typeface="Georgia"/>
              </a:rPr>
              <a:t>increases </a:t>
            </a:r>
            <a:r>
              <a:rPr sz="1900" dirty="0">
                <a:latin typeface="Georgia"/>
                <a:cs typeface="Georgia"/>
              </a:rPr>
              <a:t>the </a:t>
            </a:r>
            <a:r>
              <a:rPr sz="1900" spc="-5" dirty="0">
                <a:latin typeface="Georgia"/>
                <a:cs typeface="Georgia"/>
              </a:rPr>
              <a:t>solubility </a:t>
            </a:r>
            <a:r>
              <a:rPr sz="1900" dirty="0">
                <a:latin typeface="Georgia"/>
                <a:cs typeface="Georgia"/>
              </a:rPr>
              <a:t>of </a:t>
            </a:r>
            <a:r>
              <a:rPr sz="1900" spc="5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metal</a:t>
            </a:r>
            <a:r>
              <a:rPr sz="1900" spc="1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complex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into</a:t>
            </a:r>
            <a:r>
              <a:rPr sz="1900" spc="25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organic</a:t>
            </a:r>
            <a:r>
              <a:rPr sz="1900" spc="-10" dirty="0">
                <a:latin typeface="Georgia"/>
                <a:cs typeface="Georgia"/>
              </a:rPr>
              <a:t> phase.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F4DA2"/>
              </a:buClr>
              <a:buFont typeface="Georgia"/>
              <a:buChar char="•"/>
            </a:pPr>
            <a:endParaRPr sz="3100">
              <a:latin typeface="Georgia"/>
              <a:cs typeface="Georgia"/>
            </a:endParaRPr>
          </a:p>
          <a:p>
            <a:pPr marL="268605" marR="8255" indent="-256540" algn="just">
              <a:lnSpc>
                <a:spcPct val="1301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900" b="1" i="1" spc="-5" dirty="0">
                <a:solidFill>
                  <a:srgbClr val="FF0000"/>
                </a:solidFill>
                <a:latin typeface="Georgia"/>
                <a:cs typeface="Georgia"/>
              </a:rPr>
              <a:t>Synergic </a:t>
            </a:r>
            <a:r>
              <a:rPr sz="1900" b="1" i="1" dirty="0">
                <a:solidFill>
                  <a:srgbClr val="FF0000"/>
                </a:solidFill>
                <a:latin typeface="Georgia"/>
                <a:cs typeface="Georgia"/>
              </a:rPr>
              <a:t>agents </a:t>
            </a:r>
            <a:r>
              <a:rPr sz="1900" spc="-5" dirty="0">
                <a:latin typeface="Georgia"/>
                <a:cs typeface="Georgia"/>
              </a:rPr>
              <a:t>– </a:t>
            </a:r>
            <a:r>
              <a:rPr sz="1900" spc="-10" dirty="0">
                <a:latin typeface="Georgia"/>
                <a:cs typeface="Georgia"/>
              </a:rPr>
              <a:t>these </a:t>
            </a:r>
            <a:r>
              <a:rPr sz="1900" spc="-5" dirty="0">
                <a:latin typeface="Georgia"/>
                <a:cs typeface="Georgia"/>
              </a:rPr>
              <a:t>are </a:t>
            </a:r>
            <a:r>
              <a:rPr sz="1900" spc="-10" dirty="0">
                <a:latin typeface="Georgia"/>
                <a:cs typeface="Georgia"/>
              </a:rPr>
              <a:t>reagents </a:t>
            </a:r>
            <a:r>
              <a:rPr sz="1900" dirty="0">
                <a:latin typeface="Georgia"/>
                <a:cs typeface="Georgia"/>
              </a:rPr>
              <a:t>which </a:t>
            </a:r>
            <a:r>
              <a:rPr sz="1900" spc="-10" dirty="0">
                <a:latin typeface="Georgia"/>
                <a:cs typeface="Georgia"/>
              </a:rPr>
              <a:t>when </a:t>
            </a:r>
            <a:r>
              <a:rPr sz="1900" spc="-5" dirty="0">
                <a:latin typeface="Georgia"/>
                <a:cs typeface="Georgia"/>
              </a:rPr>
              <a:t>added </a:t>
            </a:r>
            <a:r>
              <a:rPr sz="1900" spc="-10" dirty="0">
                <a:latin typeface="Georgia"/>
                <a:cs typeface="Georgia"/>
              </a:rPr>
              <a:t>to </a:t>
            </a:r>
            <a:r>
              <a:rPr sz="1900" spc="-5" dirty="0">
                <a:latin typeface="Georgia"/>
                <a:cs typeface="Georgia"/>
              </a:rPr>
              <a:t>organic 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phase</a:t>
            </a:r>
            <a:r>
              <a:rPr sz="1900" spc="-5" dirty="0">
                <a:latin typeface="Georgia"/>
                <a:cs typeface="Georgia"/>
              </a:rPr>
              <a:t> increase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the</a:t>
            </a:r>
            <a:r>
              <a:rPr sz="1900" spc="-5" dirty="0">
                <a:latin typeface="Georgia"/>
                <a:cs typeface="Georgia"/>
              </a:rPr>
              <a:t> efficiency</a:t>
            </a:r>
            <a:r>
              <a:rPr sz="1900" dirty="0">
                <a:latin typeface="Georgia"/>
                <a:cs typeface="Georgia"/>
              </a:rPr>
              <a:t> of</a:t>
            </a:r>
            <a:r>
              <a:rPr sz="1900" spc="5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extraction.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They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get</a:t>
            </a:r>
            <a:r>
              <a:rPr sz="1900" spc="-5" dirty="0">
                <a:latin typeface="Georgia"/>
                <a:cs typeface="Georgia"/>
              </a:rPr>
              <a:t> associated</a:t>
            </a:r>
            <a:r>
              <a:rPr sz="190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with </a:t>
            </a:r>
            <a:r>
              <a:rPr sz="1900" spc="-445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metal</a:t>
            </a:r>
            <a:r>
              <a:rPr sz="1900" spc="1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complex, make it</a:t>
            </a:r>
            <a:r>
              <a:rPr sz="1900" spc="10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more soluble into</a:t>
            </a:r>
            <a:r>
              <a:rPr sz="1900" spc="5" dirty="0">
                <a:latin typeface="Georgia"/>
                <a:cs typeface="Georgia"/>
              </a:rPr>
              <a:t> </a:t>
            </a:r>
            <a:r>
              <a:rPr sz="1900" spc="-5" dirty="0">
                <a:latin typeface="Georgia"/>
                <a:cs typeface="Georgia"/>
              </a:rPr>
              <a:t>organic</a:t>
            </a:r>
            <a:r>
              <a:rPr sz="1900" spc="2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phase.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829182"/>
            <a:ext cx="655891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424455"/>
                </a:solidFill>
                <a:latin typeface="Trebuchet MS"/>
                <a:cs typeface="Trebuchet MS"/>
              </a:rPr>
              <a:t>Solvent</a:t>
            </a:r>
            <a:r>
              <a:rPr spc="-4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r>
              <a:rPr spc="-2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dirty="0">
                <a:solidFill>
                  <a:srgbClr val="424455"/>
                </a:solidFill>
                <a:latin typeface="Trebuchet MS"/>
                <a:cs typeface="Trebuchet MS"/>
              </a:rPr>
              <a:t>methods</a:t>
            </a:r>
            <a:r>
              <a:rPr spc="-4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dirty="0">
                <a:solidFill>
                  <a:srgbClr val="424455"/>
                </a:solidFill>
                <a:latin typeface="Trebuchet MS"/>
                <a:cs typeface="Trebuchet MS"/>
              </a:rPr>
              <a:t>of</a:t>
            </a:r>
            <a:r>
              <a:rPr spc="-5" dirty="0">
                <a:solidFill>
                  <a:srgbClr val="424455"/>
                </a:solidFill>
                <a:latin typeface="Trebuchet MS"/>
                <a:cs typeface="Trebuchet MS"/>
              </a:rPr>
              <a:t> Metal</a:t>
            </a:r>
            <a:r>
              <a:rPr spc="-2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424455"/>
                </a:solidFill>
                <a:latin typeface="Trebuchet MS"/>
                <a:cs typeface="Trebuchet MS"/>
              </a:rPr>
              <a:t>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972" y="2274570"/>
            <a:ext cx="3596004" cy="2153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spc="-5" dirty="0">
                <a:latin typeface="Georgia"/>
                <a:cs typeface="Georgia"/>
              </a:rPr>
              <a:t>Chelate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formation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75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dirty="0">
                <a:latin typeface="Georgia"/>
                <a:cs typeface="Georgia"/>
              </a:rPr>
              <a:t>Ion-</a:t>
            </a:r>
            <a:r>
              <a:rPr sz="2400" spc="-10" dirty="0">
                <a:latin typeface="Georgia"/>
                <a:cs typeface="Georgia"/>
              </a:rPr>
              <a:t> Association</a:t>
            </a:r>
            <a:r>
              <a:rPr sz="2400" spc="-5" dirty="0">
                <a:latin typeface="Georgia"/>
                <a:cs typeface="Georgia"/>
              </a:rPr>
              <a:t> method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73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spc="-5" dirty="0">
                <a:latin typeface="Georgia"/>
                <a:cs typeface="Georgia"/>
              </a:rPr>
              <a:t>Solvation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75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spc="-5" dirty="0">
                <a:latin typeface="Georgia"/>
                <a:cs typeface="Georgia"/>
              </a:rPr>
              <a:t>Synergic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extraction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882218"/>
            <a:ext cx="61404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Solvent</a:t>
            </a:r>
            <a:r>
              <a:rPr sz="3600" spc="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r>
              <a:rPr sz="3600" spc="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techniques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814840"/>
            <a:ext cx="7968615" cy="44843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800" spc="-5" dirty="0">
                <a:solidFill>
                  <a:srgbClr val="C00000"/>
                </a:solidFill>
                <a:latin typeface="Georgia"/>
                <a:cs typeface="Georgia"/>
              </a:rPr>
              <a:t>Chelate</a:t>
            </a:r>
            <a:r>
              <a:rPr sz="2800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Georgia"/>
                <a:cs typeface="Georgia"/>
              </a:rPr>
              <a:t>formation</a:t>
            </a:r>
            <a:r>
              <a:rPr sz="2800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–</a:t>
            </a:r>
            <a:endParaRPr sz="2800">
              <a:latin typeface="Georgia"/>
              <a:cs typeface="Georgia"/>
            </a:endParaRPr>
          </a:p>
          <a:p>
            <a:pPr marL="268605" marR="5080" indent="-256540">
              <a:lnSpc>
                <a:spcPct val="100000"/>
              </a:lnSpc>
              <a:spcBef>
                <a:spcPts val="295"/>
              </a:spcBef>
              <a:buClr>
                <a:srgbClr val="9F4DA2"/>
              </a:buClr>
              <a:buChar char="•"/>
              <a:tabLst>
                <a:tab pos="269240" algn="l"/>
                <a:tab pos="1316990" algn="l"/>
                <a:tab pos="2381250" algn="l"/>
                <a:tab pos="3451860" algn="l"/>
                <a:tab pos="4189729" algn="l"/>
                <a:tab pos="5467350" algn="l"/>
                <a:tab pos="7259955" algn="l"/>
              </a:tabLst>
            </a:pPr>
            <a:r>
              <a:rPr sz="2800" spc="-10" dirty="0">
                <a:latin typeface="Georgia"/>
                <a:cs typeface="Georgia"/>
              </a:rPr>
              <a:t>M</a:t>
            </a:r>
            <a:r>
              <a:rPr sz="2800" spc="1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al	forms	</a:t>
            </a:r>
            <a:r>
              <a:rPr sz="2800" spc="5" dirty="0">
                <a:latin typeface="Georgia"/>
                <a:cs typeface="Georgia"/>
              </a:rPr>
              <a:t>s</a:t>
            </a:r>
            <a:r>
              <a:rPr sz="2800" spc="-5" dirty="0">
                <a:latin typeface="Georgia"/>
                <a:cs typeface="Georgia"/>
              </a:rPr>
              <a:t>t</a:t>
            </a:r>
            <a:r>
              <a:rPr sz="2800" spc="-25" dirty="0">
                <a:latin typeface="Georgia"/>
                <a:cs typeface="Georgia"/>
              </a:rPr>
              <a:t>a</a:t>
            </a:r>
            <a:r>
              <a:rPr sz="2800" spc="10" dirty="0">
                <a:latin typeface="Georgia"/>
                <a:cs typeface="Georgia"/>
              </a:rPr>
              <a:t>b</a:t>
            </a:r>
            <a:r>
              <a:rPr sz="2800" spc="-10" dirty="0">
                <a:latin typeface="Georgia"/>
                <a:cs typeface="Georgia"/>
              </a:rPr>
              <a:t>l</a:t>
            </a:r>
            <a:r>
              <a:rPr sz="2800" spc="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5" dirty="0">
                <a:latin typeface="Georgia"/>
                <a:cs typeface="Georgia"/>
              </a:rPr>
              <a:t>and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25" dirty="0">
                <a:latin typeface="Georgia"/>
                <a:cs typeface="Georgia"/>
              </a:rPr>
              <a:t>n</a:t>
            </a:r>
            <a:r>
              <a:rPr sz="2800" spc="10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u</a:t>
            </a:r>
            <a:r>
              <a:rPr sz="2800" spc="-20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ral	co</a:t>
            </a:r>
            <a:r>
              <a:rPr sz="2800" spc="-10" dirty="0">
                <a:latin typeface="Georgia"/>
                <a:cs typeface="Georgia"/>
              </a:rPr>
              <a:t>m</a:t>
            </a:r>
            <a:r>
              <a:rPr sz="2800" spc="-20" dirty="0">
                <a:latin typeface="Georgia"/>
                <a:cs typeface="Georgia"/>
              </a:rPr>
              <a:t>p</a:t>
            </a:r>
            <a:r>
              <a:rPr sz="2800" spc="-15" dirty="0">
                <a:latin typeface="Georgia"/>
                <a:cs typeface="Georgia"/>
              </a:rPr>
              <a:t>l</a:t>
            </a:r>
            <a:r>
              <a:rPr sz="2800" spc="10" dirty="0">
                <a:latin typeface="Georgia"/>
                <a:cs typeface="Georgia"/>
              </a:rPr>
              <a:t>e</a:t>
            </a:r>
            <a:r>
              <a:rPr sz="2800" spc="5" dirty="0">
                <a:latin typeface="Georgia"/>
                <a:cs typeface="Georgia"/>
              </a:rPr>
              <a:t>x</a:t>
            </a:r>
            <a:r>
              <a:rPr sz="2800" spc="-1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s	w</a:t>
            </a:r>
            <a:r>
              <a:rPr sz="2800" spc="-15" dirty="0">
                <a:latin typeface="Georgia"/>
                <a:cs typeface="Georgia"/>
              </a:rPr>
              <a:t>i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h  </a:t>
            </a:r>
            <a:r>
              <a:rPr sz="2800" spc="-5" dirty="0">
                <a:latin typeface="Georgia"/>
                <a:cs typeface="Georgia"/>
              </a:rPr>
              <a:t>chelating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agents.</a:t>
            </a:r>
            <a:endParaRPr sz="2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1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dirty="0">
                <a:latin typeface="Georgia"/>
                <a:cs typeface="Georgia"/>
              </a:rPr>
              <a:t>Such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chelates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usually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water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soluble</a:t>
            </a:r>
            <a:endParaRPr sz="280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chelating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agents</a:t>
            </a:r>
            <a:r>
              <a:rPr sz="2800" spc="-5" dirty="0">
                <a:latin typeface="Georgia"/>
                <a:cs typeface="Georgia"/>
              </a:rPr>
              <a:t> are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usually</a:t>
            </a:r>
            <a:r>
              <a:rPr sz="2800" dirty="0">
                <a:latin typeface="Georgia"/>
                <a:cs typeface="Georgia"/>
              </a:rPr>
              <a:t> bidentate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or 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multidentate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organic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ligands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which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provide 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hydrophobic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pocket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to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metal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ion.</a:t>
            </a:r>
            <a:endParaRPr sz="2800">
              <a:latin typeface="Georgia"/>
              <a:cs typeface="Georgia"/>
            </a:endParaRPr>
          </a:p>
          <a:p>
            <a:pPr marL="268605" marR="5715" indent="-256540" algn="just">
              <a:lnSpc>
                <a:spcPct val="100000"/>
              </a:lnSpc>
              <a:spcBef>
                <a:spcPts val="32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organic</a:t>
            </a:r>
            <a:r>
              <a:rPr sz="2800" dirty="0">
                <a:latin typeface="Georgia"/>
                <a:cs typeface="Georgia"/>
              </a:rPr>
              <a:t> part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such</a:t>
            </a:r>
            <a:r>
              <a:rPr sz="2800" spc="68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ligands</a:t>
            </a:r>
            <a:r>
              <a:rPr sz="2800" spc="6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strongly </a:t>
            </a:r>
            <a:r>
              <a:rPr sz="2800" dirty="0">
                <a:latin typeface="Georgia"/>
                <a:cs typeface="Georgia"/>
              </a:rPr>
              <a:t> interact </a:t>
            </a:r>
            <a:r>
              <a:rPr sz="2800" spc="-5" dirty="0">
                <a:latin typeface="Georgia"/>
                <a:cs typeface="Georgia"/>
              </a:rPr>
              <a:t>with organic </a:t>
            </a:r>
            <a:r>
              <a:rPr sz="2800" dirty="0">
                <a:latin typeface="Georgia"/>
                <a:cs typeface="Georgia"/>
              </a:rPr>
              <a:t>solvent and </a:t>
            </a:r>
            <a:r>
              <a:rPr sz="2800" spc="-10" dirty="0">
                <a:latin typeface="Georgia"/>
                <a:cs typeface="Georgia"/>
              </a:rPr>
              <a:t>thereby </a:t>
            </a:r>
            <a:r>
              <a:rPr sz="2800" spc="-5" dirty="0">
                <a:latin typeface="Georgia"/>
                <a:cs typeface="Georgia"/>
              </a:rPr>
              <a:t>meta- 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chelate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become</a:t>
            </a:r>
            <a:r>
              <a:rPr sz="2800" spc="-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soluble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into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organic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phase.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Ion</a:t>
            </a:r>
            <a:r>
              <a:rPr spc="-70" dirty="0"/>
              <a:t> </a:t>
            </a:r>
            <a:r>
              <a:rPr dirty="0"/>
              <a:t>association</a:t>
            </a:r>
            <a:r>
              <a:rPr spc="-45" dirty="0"/>
              <a:t> </a:t>
            </a:r>
            <a:r>
              <a:rPr dirty="0"/>
              <a:t>method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501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pc="-5" dirty="0"/>
              <a:t>Metal ions </a:t>
            </a:r>
            <a:r>
              <a:rPr dirty="0"/>
              <a:t>form </a:t>
            </a:r>
            <a:r>
              <a:rPr spc="-5" dirty="0"/>
              <a:t>ionic</a:t>
            </a:r>
            <a:r>
              <a:rPr dirty="0"/>
              <a:t> </a:t>
            </a:r>
            <a:r>
              <a:rPr spc="-5" dirty="0"/>
              <a:t>complexes </a:t>
            </a:r>
            <a:r>
              <a:rPr dirty="0"/>
              <a:t>with</a:t>
            </a:r>
            <a:r>
              <a:rPr spc="5" dirty="0"/>
              <a:t> </a:t>
            </a:r>
            <a:r>
              <a:rPr spc="-5" dirty="0"/>
              <a:t>certain ions. </a:t>
            </a:r>
            <a:r>
              <a:rPr dirty="0"/>
              <a:t>In </a:t>
            </a:r>
            <a:r>
              <a:rPr spc="5" dirty="0"/>
              <a:t> </a:t>
            </a:r>
            <a:r>
              <a:rPr dirty="0"/>
              <a:t>turn </a:t>
            </a:r>
            <a:r>
              <a:rPr spc="-5" dirty="0"/>
              <a:t>these ionic complexes get associated </a:t>
            </a:r>
            <a:r>
              <a:rPr dirty="0"/>
              <a:t>with </a:t>
            </a:r>
            <a:r>
              <a:rPr spc="-5" dirty="0"/>
              <a:t>oppositely </a:t>
            </a:r>
            <a:r>
              <a:rPr spc="-565" dirty="0"/>
              <a:t> </a:t>
            </a:r>
            <a:r>
              <a:rPr spc="-10" dirty="0"/>
              <a:t>charged</a:t>
            </a:r>
            <a:r>
              <a:rPr spc="30" dirty="0"/>
              <a:t> </a:t>
            </a:r>
            <a:r>
              <a:rPr spc="-5" dirty="0"/>
              <a:t>ions</a:t>
            </a:r>
            <a:r>
              <a:rPr spc="-10" dirty="0"/>
              <a:t> </a:t>
            </a:r>
            <a:r>
              <a:rPr spc="-5" dirty="0"/>
              <a:t>called</a:t>
            </a:r>
            <a:r>
              <a:rPr spc="15" dirty="0"/>
              <a:t> </a:t>
            </a:r>
            <a:r>
              <a:rPr spc="-10" dirty="0"/>
              <a:t>as</a:t>
            </a:r>
            <a:r>
              <a:rPr spc="10" dirty="0"/>
              <a:t> </a:t>
            </a:r>
            <a:r>
              <a:rPr dirty="0"/>
              <a:t>ion</a:t>
            </a:r>
            <a:r>
              <a:rPr spc="-15" dirty="0"/>
              <a:t> </a:t>
            </a:r>
            <a:r>
              <a:rPr spc="-10" dirty="0"/>
              <a:t>association</a:t>
            </a:r>
            <a:r>
              <a:rPr spc="50" dirty="0"/>
              <a:t> </a:t>
            </a:r>
            <a:r>
              <a:rPr spc="-10" dirty="0"/>
              <a:t>complex.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729818"/>
            <a:ext cx="1890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Solvation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655140"/>
            <a:ext cx="7967345" cy="444881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68605" marR="6985" indent="-256540" algn="just">
              <a:lnSpc>
                <a:spcPct val="90000"/>
              </a:lnSpc>
              <a:spcBef>
                <a:spcPts val="44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5" dirty="0">
                <a:latin typeface="Georgia"/>
                <a:cs typeface="Georgia"/>
              </a:rPr>
              <a:t>It </a:t>
            </a:r>
            <a:r>
              <a:rPr sz="2800" dirty="0">
                <a:latin typeface="Georgia"/>
                <a:cs typeface="Georgia"/>
              </a:rPr>
              <a:t>is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process in which metal ion </a:t>
            </a:r>
            <a:r>
              <a:rPr sz="2800" spc="-10" dirty="0">
                <a:latin typeface="Georgia"/>
                <a:cs typeface="Georgia"/>
              </a:rPr>
              <a:t>gets </a:t>
            </a:r>
            <a:r>
              <a:rPr sz="2800" spc="-5" dirty="0">
                <a:latin typeface="Georgia"/>
                <a:cs typeface="Georgia"/>
              </a:rPr>
              <a:t>solvated 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solvent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molecule</a:t>
            </a:r>
            <a:r>
              <a:rPr sz="2800" dirty="0">
                <a:latin typeface="Georgia"/>
                <a:cs typeface="Georgia"/>
              </a:rPr>
              <a:t> and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trapped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inside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dirty="0">
                <a:latin typeface="Georgia"/>
                <a:cs typeface="Georgia"/>
              </a:rPr>
              <a:t> solvent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cage.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3150">
              <a:latin typeface="Georgia"/>
              <a:cs typeface="Georgia"/>
            </a:endParaRPr>
          </a:p>
          <a:p>
            <a:pPr marL="268605" marR="6985" indent="-256540" algn="just">
              <a:lnSpc>
                <a:spcPct val="9000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solvent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used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for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solvation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is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soluble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dirty="0">
                <a:latin typeface="Georgia"/>
                <a:cs typeface="Georgia"/>
              </a:rPr>
              <a:t> organic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phase,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hence</a:t>
            </a:r>
            <a:r>
              <a:rPr sz="2800" spc="-5" dirty="0">
                <a:latin typeface="Georgia"/>
                <a:cs typeface="Georgia"/>
              </a:rPr>
              <a:t> metal</a:t>
            </a:r>
            <a:r>
              <a:rPr sz="2800" dirty="0">
                <a:latin typeface="Georgia"/>
                <a:cs typeface="Georgia"/>
              </a:rPr>
              <a:t> ion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gets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extracted </a:t>
            </a:r>
            <a:r>
              <a:rPr sz="2800" dirty="0">
                <a:latin typeface="Georgia"/>
                <a:cs typeface="Georgia"/>
              </a:rPr>
              <a:t> from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aqueous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phase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into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organic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phase.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315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9000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Carboxylic</a:t>
            </a:r>
            <a:r>
              <a:rPr sz="2800" dirty="0">
                <a:latin typeface="Georgia"/>
                <a:cs typeface="Georgia"/>
              </a:rPr>
              <a:t> acids,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ternary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amines,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alkyl 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substituted phosphoric </a:t>
            </a:r>
            <a:r>
              <a:rPr sz="2800" dirty="0">
                <a:latin typeface="Georgia"/>
                <a:cs typeface="Georgia"/>
              </a:rPr>
              <a:t>acids. etc. </a:t>
            </a:r>
            <a:r>
              <a:rPr sz="2800" spc="-10" dirty="0">
                <a:latin typeface="Georgia"/>
                <a:cs typeface="Georgia"/>
              </a:rPr>
              <a:t>can </a:t>
            </a:r>
            <a:r>
              <a:rPr sz="2800" spc="-5" dirty="0">
                <a:latin typeface="Georgia"/>
                <a:cs typeface="Georgia"/>
              </a:rPr>
              <a:t>be </a:t>
            </a:r>
            <a:r>
              <a:rPr sz="2800" dirty="0">
                <a:latin typeface="Georgia"/>
                <a:cs typeface="Georgia"/>
              </a:rPr>
              <a:t>used as 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extractants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442531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5" dirty="0">
                <a:solidFill>
                  <a:srgbClr val="424455"/>
                </a:solidFill>
                <a:latin typeface="Trebuchet MS"/>
                <a:cs typeface="Trebuchet MS"/>
              </a:rPr>
              <a:t>Synergic</a:t>
            </a:r>
            <a:r>
              <a:rPr sz="4000" spc="-7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2271217"/>
            <a:ext cx="7968615" cy="21983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1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These</a:t>
            </a:r>
            <a:r>
              <a:rPr sz="2800" dirty="0">
                <a:latin typeface="Georgia"/>
                <a:cs typeface="Georgia"/>
              </a:rPr>
              <a:t> are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-5" dirty="0">
                <a:latin typeface="Georgia"/>
                <a:cs typeface="Georgia"/>
              </a:rPr>
              <a:t> reagents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which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when</a:t>
            </a:r>
            <a:r>
              <a:rPr sz="2800" dirty="0">
                <a:latin typeface="Georgia"/>
                <a:cs typeface="Georgia"/>
              </a:rPr>
              <a:t> added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to 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organic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phase</a:t>
            </a:r>
            <a:r>
              <a:rPr sz="2800" spc="-5" dirty="0">
                <a:latin typeface="Georgia"/>
                <a:cs typeface="Georgia"/>
              </a:rPr>
              <a:t> increase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efficiency</a:t>
            </a:r>
            <a:r>
              <a:rPr sz="2800" spc="68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extraction</a:t>
            </a:r>
            <a:endParaRPr sz="2800">
              <a:latin typeface="Georgia"/>
              <a:cs typeface="Georgia"/>
            </a:endParaRPr>
          </a:p>
          <a:p>
            <a:pPr marL="268605" marR="10795" indent="-256540" algn="just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They </a:t>
            </a:r>
            <a:r>
              <a:rPr sz="2800" dirty="0">
                <a:latin typeface="Georgia"/>
                <a:cs typeface="Georgia"/>
              </a:rPr>
              <a:t>get associated </a:t>
            </a:r>
            <a:r>
              <a:rPr sz="2800" spc="-5" dirty="0">
                <a:latin typeface="Georgia"/>
                <a:cs typeface="Georgia"/>
              </a:rPr>
              <a:t>with </a:t>
            </a:r>
            <a:r>
              <a:rPr sz="2800" spc="5" dirty="0">
                <a:latin typeface="Georgia"/>
                <a:cs typeface="Georgia"/>
              </a:rPr>
              <a:t>metal </a:t>
            </a:r>
            <a:r>
              <a:rPr sz="2800" spc="-10" dirty="0">
                <a:latin typeface="Georgia"/>
                <a:cs typeface="Georgia"/>
              </a:rPr>
              <a:t>complex, </a:t>
            </a:r>
            <a:r>
              <a:rPr sz="2800" spc="-5" dirty="0">
                <a:latin typeface="Georgia"/>
                <a:cs typeface="Georgia"/>
              </a:rPr>
              <a:t>make </a:t>
            </a:r>
            <a:r>
              <a:rPr sz="2800" spc="-10" dirty="0">
                <a:latin typeface="Georgia"/>
                <a:cs typeface="Georgia"/>
              </a:rPr>
              <a:t>it 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more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soluble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into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organic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phase.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68230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Solvent</a:t>
            </a:r>
            <a:r>
              <a:rPr sz="4000" spc="-3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r>
              <a:rPr sz="4000" spc="-10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techniques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2235636"/>
            <a:ext cx="4398010" cy="141922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3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Batch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extraction</a:t>
            </a: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Continuous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extraction</a:t>
            </a:r>
            <a:endParaRPr sz="2800" dirty="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1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dirty="0">
                <a:latin typeface="Georgia"/>
                <a:cs typeface="Georgia"/>
              </a:rPr>
              <a:t>Countercurrent</a:t>
            </a:r>
            <a:r>
              <a:rPr sz="2800" spc="-9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extraction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950798"/>
            <a:ext cx="34251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Batch</a:t>
            </a:r>
            <a:r>
              <a:rPr sz="3600" spc="-4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929460"/>
            <a:ext cx="7966709" cy="4498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762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10" dirty="0">
                <a:latin typeface="Georgia"/>
                <a:cs typeface="Georgia"/>
              </a:rPr>
              <a:t>Batch </a:t>
            </a:r>
            <a:r>
              <a:rPr sz="2600" spc="-5" dirty="0">
                <a:latin typeface="Georgia"/>
                <a:cs typeface="Georgia"/>
              </a:rPr>
              <a:t>extraction, </a:t>
            </a:r>
            <a:r>
              <a:rPr sz="2600" dirty="0">
                <a:latin typeface="Georgia"/>
                <a:cs typeface="Georgia"/>
              </a:rPr>
              <a:t>the </a:t>
            </a:r>
            <a:r>
              <a:rPr sz="2600" spc="-5" dirty="0">
                <a:latin typeface="Georgia"/>
                <a:cs typeface="Georgia"/>
              </a:rPr>
              <a:t>simplest </a:t>
            </a:r>
            <a:r>
              <a:rPr sz="2600" spc="-1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most </a:t>
            </a:r>
            <a:r>
              <a:rPr sz="2600" spc="-10" dirty="0">
                <a:latin typeface="Georgia"/>
                <a:cs typeface="Georgia"/>
              </a:rPr>
              <a:t>commonly 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used </a:t>
            </a:r>
            <a:r>
              <a:rPr sz="2600" spc="-5" dirty="0">
                <a:latin typeface="Georgia"/>
                <a:cs typeface="Georgia"/>
              </a:rPr>
              <a:t>method, </a:t>
            </a:r>
            <a:r>
              <a:rPr sz="2600" dirty="0">
                <a:latin typeface="Georgia"/>
                <a:cs typeface="Georgia"/>
              </a:rPr>
              <a:t>consists </a:t>
            </a:r>
            <a:r>
              <a:rPr sz="2600" spc="-10" dirty="0">
                <a:latin typeface="Georgia"/>
                <a:cs typeface="Georgia"/>
              </a:rPr>
              <a:t>of </a:t>
            </a:r>
            <a:r>
              <a:rPr sz="2600" spc="-5" dirty="0">
                <a:latin typeface="Georgia"/>
                <a:cs typeface="Georgia"/>
              </a:rPr>
              <a:t>extracting </a:t>
            </a:r>
            <a:r>
              <a:rPr sz="2600" spc="-10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solute </a:t>
            </a:r>
            <a:r>
              <a:rPr sz="2600" spc="-5" dirty="0">
                <a:latin typeface="Georgia"/>
                <a:cs typeface="Georgia"/>
              </a:rPr>
              <a:t>from 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one </a:t>
            </a:r>
            <a:r>
              <a:rPr sz="2600" spc="-5" dirty="0">
                <a:latin typeface="Georgia"/>
                <a:cs typeface="Georgia"/>
              </a:rPr>
              <a:t>immiscible layer in </a:t>
            </a:r>
            <a:r>
              <a:rPr sz="2600" dirty="0">
                <a:latin typeface="Georgia"/>
                <a:cs typeface="Georgia"/>
              </a:rPr>
              <a:t>to </a:t>
            </a:r>
            <a:r>
              <a:rPr sz="2600" spc="-5" dirty="0">
                <a:latin typeface="Georgia"/>
                <a:cs typeface="Georgia"/>
              </a:rPr>
              <a:t>other </a:t>
            </a:r>
            <a:r>
              <a:rPr sz="2600" spc="-15" dirty="0">
                <a:latin typeface="Georgia"/>
                <a:cs typeface="Georgia"/>
              </a:rPr>
              <a:t>by </a:t>
            </a:r>
            <a:r>
              <a:rPr sz="2600" dirty="0">
                <a:latin typeface="Georgia"/>
                <a:cs typeface="Georgia"/>
              </a:rPr>
              <a:t>shaking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spc="-10" dirty="0">
                <a:latin typeface="Georgia"/>
                <a:cs typeface="Georgia"/>
              </a:rPr>
              <a:t>two 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layers </a:t>
            </a:r>
            <a:r>
              <a:rPr sz="2600" spc="-5" dirty="0">
                <a:latin typeface="Georgia"/>
                <a:cs typeface="Georgia"/>
              </a:rPr>
              <a:t>until equilibrium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attained, after which </a:t>
            </a:r>
            <a:r>
              <a:rPr sz="2600" spc="-10" dirty="0">
                <a:latin typeface="Georgia"/>
                <a:cs typeface="Georgia"/>
              </a:rPr>
              <a:t>the 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5" dirty="0">
                <a:latin typeface="Georgia"/>
                <a:cs typeface="Georgia"/>
              </a:rPr>
              <a:t>layers</a:t>
            </a:r>
            <a:r>
              <a:rPr sz="2600" spc="5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are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allowed</a:t>
            </a:r>
            <a:r>
              <a:rPr sz="2600" spc="4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to</a:t>
            </a:r>
            <a:r>
              <a:rPr sz="2600" spc="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settle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spc="-15" dirty="0">
                <a:latin typeface="Georgia"/>
                <a:cs typeface="Georgia"/>
              </a:rPr>
              <a:t>before</a:t>
            </a:r>
            <a:r>
              <a:rPr sz="2600" spc="3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sampling.</a:t>
            </a:r>
            <a:endParaRPr sz="260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2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5" dirty="0">
                <a:latin typeface="Georgia"/>
                <a:cs typeface="Georgia"/>
              </a:rPr>
              <a:t>This</a:t>
            </a:r>
            <a:r>
              <a:rPr sz="2600" dirty="0">
                <a:latin typeface="Georgia"/>
                <a:cs typeface="Georgia"/>
              </a:rPr>
              <a:t> is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commonly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used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on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the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small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scale</a:t>
            </a:r>
            <a:r>
              <a:rPr sz="2600" spc="620" dirty="0">
                <a:latin typeface="Georgia"/>
                <a:cs typeface="Georgia"/>
              </a:rPr>
              <a:t> </a:t>
            </a:r>
            <a:r>
              <a:rPr sz="2600" spc="5" dirty="0">
                <a:latin typeface="Georgia"/>
                <a:cs typeface="Georgia"/>
              </a:rPr>
              <a:t>in </a:t>
            </a:r>
            <a:r>
              <a:rPr sz="2600" spc="-6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chemical</a:t>
            </a:r>
            <a:r>
              <a:rPr sz="2600" spc="4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laboratories.</a:t>
            </a:r>
            <a:endParaRPr sz="2600">
              <a:latin typeface="Georgia"/>
              <a:cs typeface="Georgia"/>
            </a:endParaRPr>
          </a:p>
          <a:p>
            <a:pPr marL="268605" marR="11430" indent="-256540" algn="just">
              <a:lnSpc>
                <a:spcPct val="100000"/>
              </a:lnSpc>
              <a:spcBef>
                <a:spcPts val="31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5" dirty="0">
                <a:latin typeface="Georgia"/>
                <a:cs typeface="Georgia"/>
              </a:rPr>
              <a:t>The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most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commonly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employed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apparatus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for 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performing</a:t>
            </a:r>
            <a:r>
              <a:rPr sz="2600" spc="5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a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5" dirty="0">
                <a:latin typeface="Georgia"/>
                <a:cs typeface="Georgia"/>
              </a:rPr>
              <a:t>batch</a:t>
            </a:r>
            <a:r>
              <a:rPr sz="2600" spc="4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extraction</a:t>
            </a:r>
            <a:r>
              <a:rPr sz="2600" spc="3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a</a:t>
            </a:r>
            <a:r>
              <a:rPr sz="2600" spc="-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separatory</a:t>
            </a:r>
            <a:r>
              <a:rPr sz="2600" spc="8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funnel.</a:t>
            </a:r>
            <a:endParaRPr sz="2600">
              <a:latin typeface="Georgia"/>
              <a:cs typeface="Georgia"/>
            </a:endParaRPr>
          </a:p>
          <a:p>
            <a:pPr marL="268605" marR="10160" indent="-256540" algn="just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5" dirty="0">
                <a:latin typeface="Georgia"/>
                <a:cs typeface="Georgia"/>
              </a:rPr>
              <a:t>The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batch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extractions</a:t>
            </a:r>
            <a:r>
              <a:rPr sz="2600" spc="-5" dirty="0">
                <a:latin typeface="Georgia"/>
                <a:cs typeface="Georgia"/>
              </a:rPr>
              <a:t> may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also</a:t>
            </a:r>
            <a:r>
              <a:rPr sz="2600" dirty="0">
                <a:latin typeface="Georgia"/>
                <a:cs typeface="Georgia"/>
              </a:rPr>
              <a:t> be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used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with 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5" dirty="0">
                <a:latin typeface="Georgia"/>
                <a:cs typeface="Georgia"/>
              </a:rPr>
              <a:t>advantage</a:t>
            </a:r>
            <a:r>
              <a:rPr sz="2600" spc="7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when</a:t>
            </a:r>
            <a:r>
              <a:rPr sz="2600" spc="2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the</a:t>
            </a:r>
            <a:r>
              <a:rPr sz="2600" spc="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distribution</a:t>
            </a:r>
            <a:r>
              <a:rPr sz="2600" spc="2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ratio</a:t>
            </a:r>
            <a:r>
              <a:rPr sz="2600" spc="4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is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15" dirty="0">
                <a:latin typeface="Georgia"/>
                <a:cs typeface="Georgia"/>
              </a:rPr>
              <a:t>large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08203"/>
            <a:ext cx="5405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Countercurrent</a:t>
            </a:r>
            <a:r>
              <a:rPr sz="3600" spc="-6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862404"/>
            <a:ext cx="7969884" cy="461645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68605" marR="5080" indent="-256540" algn="just">
              <a:lnSpc>
                <a:spcPct val="80100"/>
              </a:lnSpc>
              <a:spcBef>
                <a:spcPts val="63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dirty="0">
                <a:latin typeface="Georgia"/>
                <a:cs typeface="Georgia"/>
              </a:rPr>
              <a:t>Extraction </a:t>
            </a:r>
            <a:r>
              <a:rPr sz="2200" spc="10" dirty="0">
                <a:latin typeface="Georgia"/>
                <a:cs typeface="Georgia"/>
              </a:rPr>
              <a:t>by </a:t>
            </a:r>
            <a:r>
              <a:rPr sz="2200" spc="-5" dirty="0">
                <a:latin typeface="Georgia"/>
                <a:cs typeface="Georgia"/>
              </a:rPr>
              <a:t>continuous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countercurrent</a:t>
            </a:r>
            <a:r>
              <a:rPr sz="2200" dirty="0">
                <a:latin typeface="Georgia"/>
                <a:cs typeface="Georgia"/>
              </a:rPr>
              <a:t> distribution </a:t>
            </a:r>
            <a:r>
              <a:rPr sz="2200" spc="-10" dirty="0">
                <a:latin typeface="Georgia"/>
                <a:cs typeface="Georgia"/>
              </a:rPr>
              <a:t>is</a:t>
            </a:r>
            <a:r>
              <a:rPr sz="2200" spc="-5" dirty="0">
                <a:latin typeface="Georgia"/>
                <a:cs typeface="Georgia"/>
              </a:rPr>
              <a:t> the </a:t>
            </a:r>
            <a:r>
              <a:rPr sz="2200" dirty="0">
                <a:latin typeface="Georgia"/>
                <a:cs typeface="Georgia"/>
              </a:rPr>
              <a:t> third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general</a:t>
            </a:r>
            <a:r>
              <a:rPr sz="2200" dirty="0">
                <a:latin typeface="Georgia"/>
                <a:cs typeface="Georgia"/>
              </a:rPr>
              <a:t> type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and</a:t>
            </a:r>
            <a:r>
              <a:rPr sz="2200" dirty="0">
                <a:latin typeface="Georgia"/>
                <a:cs typeface="Georgia"/>
              </a:rPr>
              <a:t> is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used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primarily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for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fractionation </a:t>
            </a:r>
            <a:r>
              <a:rPr sz="2200" spc="5" dirty="0">
                <a:latin typeface="Georgia"/>
                <a:cs typeface="Georgia"/>
              </a:rPr>
              <a:t> purposes.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F4DA2"/>
              </a:buClr>
              <a:buFont typeface="Georgia"/>
              <a:buChar char="•"/>
            </a:pPr>
            <a:endParaRPr sz="2350">
              <a:latin typeface="Georgia"/>
              <a:cs typeface="Georgia"/>
            </a:endParaRPr>
          </a:p>
          <a:p>
            <a:pPr marL="268605" marR="6985" indent="-256540" algn="just">
              <a:lnSpc>
                <a:spcPct val="80000"/>
              </a:lnSpc>
              <a:spcBef>
                <a:spcPts val="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separation through </a:t>
            </a:r>
            <a:r>
              <a:rPr sz="2200" dirty="0">
                <a:latin typeface="Georgia"/>
                <a:cs typeface="Georgia"/>
              </a:rPr>
              <a:t>continuous </a:t>
            </a:r>
            <a:r>
              <a:rPr sz="2200" spc="-10" dirty="0">
                <a:latin typeface="Georgia"/>
                <a:cs typeface="Georgia"/>
              </a:rPr>
              <a:t>countercurrent </a:t>
            </a:r>
            <a:r>
              <a:rPr sz="2200" dirty="0">
                <a:latin typeface="Georgia"/>
                <a:cs typeface="Georgia"/>
              </a:rPr>
              <a:t>method is 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achieved </a:t>
            </a:r>
            <a:r>
              <a:rPr sz="2200" spc="10" dirty="0">
                <a:latin typeface="Georgia"/>
                <a:cs typeface="Georgia"/>
              </a:rPr>
              <a:t>by </a:t>
            </a:r>
            <a:r>
              <a:rPr sz="2200" dirty="0">
                <a:latin typeface="Georgia"/>
                <a:cs typeface="Georgia"/>
              </a:rPr>
              <a:t>virtue </a:t>
            </a:r>
            <a:r>
              <a:rPr sz="2200" spc="5" dirty="0">
                <a:latin typeface="Georgia"/>
                <a:cs typeface="Georgia"/>
              </a:rPr>
              <a:t>of </a:t>
            </a:r>
            <a:r>
              <a:rPr sz="2200" spc="-5" dirty="0">
                <a:latin typeface="Georgia"/>
                <a:cs typeface="Georgia"/>
              </a:rPr>
              <a:t>the density difference between </a:t>
            </a: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fluids </a:t>
            </a:r>
            <a:r>
              <a:rPr sz="2200" dirty="0">
                <a:latin typeface="Georgia"/>
                <a:cs typeface="Georgia"/>
              </a:rPr>
              <a:t> in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contact.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F4DA2"/>
              </a:buClr>
              <a:buFont typeface="Georgia"/>
              <a:buChar char="•"/>
            </a:pPr>
            <a:endParaRPr sz="2350">
              <a:latin typeface="Georgia"/>
              <a:cs typeface="Georgia"/>
            </a:endParaRPr>
          </a:p>
          <a:p>
            <a:pPr marL="268605" marR="7620" indent="-256540" algn="just">
              <a:lnSpc>
                <a:spcPct val="80000"/>
              </a:lnSpc>
              <a:spcBef>
                <a:spcPts val="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dirty="0">
                <a:latin typeface="Georgia"/>
                <a:cs typeface="Georgia"/>
              </a:rPr>
              <a:t>In </a:t>
            </a:r>
            <a:r>
              <a:rPr sz="2200" spc="-5" dirty="0">
                <a:latin typeface="Georgia"/>
                <a:cs typeface="Georgia"/>
              </a:rPr>
              <a:t>vertical columns, the denser </a:t>
            </a:r>
            <a:r>
              <a:rPr sz="2200" dirty="0">
                <a:latin typeface="Georgia"/>
                <a:cs typeface="Georgia"/>
              </a:rPr>
              <a:t>phase </a:t>
            </a:r>
            <a:r>
              <a:rPr sz="2200" spc="-10" dirty="0">
                <a:latin typeface="Georgia"/>
                <a:cs typeface="Georgia"/>
              </a:rPr>
              <a:t>enters </a:t>
            </a:r>
            <a:r>
              <a:rPr sz="2200" spc="-5" dirty="0">
                <a:latin typeface="Georgia"/>
                <a:cs typeface="Georgia"/>
              </a:rPr>
              <a:t>at </a:t>
            </a:r>
            <a:r>
              <a:rPr sz="2200" spc="5" dirty="0">
                <a:latin typeface="Georgia"/>
                <a:cs typeface="Georgia"/>
              </a:rPr>
              <a:t>the top </a:t>
            </a:r>
            <a:r>
              <a:rPr sz="2200" spc="-10" dirty="0">
                <a:latin typeface="Georgia"/>
                <a:cs typeface="Georgia"/>
              </a:rPr>
              <a:t>and 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flows </a:t>
            </a:r>
            <a:r>
              <a:rPr sz="2200" spc="-5" dirty="0">
                <a:latin typeface="Georgia"/>
                <a:cs typeface="Georgia"/>
              </a:rPr>
              <a:t>downwards while </a:t>
            </a: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10" dirty="0">
                <a:latin typeface="Georgia"/>
                <a:cs typeface="Georgia"/>
              </a:rPr>
              <a:t>less </a:t>
            </a:r>
            <a:r>
              <a:rPr sz="2200" spc="-5" dirty="0">
                <a:latin typeface="Georgia"/>
                <a:cs typeface="Georgia"/>
              </a:rPr>
              <a:t>dense phase </a:t>
            </a:r>
            <a:r>
              <a:rPr sz="2200" spc="-10" dirty="0">
                <a:latin typeface="Georgia"/>
                <a:cs typeface="Georgia"/>
              </a:rPr>
              <a:t>enters </a:t>
            </a:r>
            <a:r>
              <a:rPr sz="2200" spc="-5" dirty="0">
                <a:latin typeface="Georgia"/>
                <a:cs typeface="Georgia"/>
              </a:rPr>
              <a:t>from the 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bottom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and</a:t>
            </a:r>
            <a:r>
              <a:rPr sz="2200" dirty="0">
                <a:latin typeface="Georgia"/>
                <a:cs typeface="Georgia"/>
              </a:rPr>
              <a:t> flows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upwards.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235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8010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choice </a:t>
            </a:r>
            <a:r>
              <a:rPr sz="2200" spc="5" dirty="0">
                <a:latin typeface="Georgia"/>
                <a:cs typeface="Georgia"/>
              </a:rPr>
              <a:t>of </a:t>
            </a:r>
            <a:r>
              <a:rPr sz="2200" spc="-5" dirty="0">
                <a:latin typeface="Georgia"/>
                <a:cs typeface="Georgia"/>
              </a:rPr>
              <a:t>method </a:t>
            </a:r>
            <a:r>
              <a:rPr sz="2200" spc="-10" dirty="0">
                <a:latin typeface="Georgia"/>
                <a:cs typeface="Georgia"/>
              </a:rPr>
              <a:t>to </a:t>
            </a:r>
            <a:r>
              <a:rPr sz="2200" spc="10" dirty="0">
                <a:latin typeface="Georgia"/>
                <a:cs typeface="Georgia"/>
              </a:rPr>
              <a:t>be </a:t>
            </a:r>
            <a:r>
              <a:rPr sz="2200" dirty="0">
                <a:latin typeface="Georgia"/>
                <a:cs typeface="Georgia"/>
              </a:rPr>
              <a:t>employed will </a:t>
            </a:r>
            <a:r>
              <a:rPr sz="2200" spc="-10" dirty="0">
                <a:latin typeface="Georgia"/>
                <a:cs typeface="Georgia"/>
              </a:rPr>
              <a:t>depend </a:t>
            </a:r>
            <a:r>
              <a:rPr sz="2200" spc="5" dirty="0">
                <a:latin typeface="Georgia"/>
                <a:cs typeface="Georgia"/>
              </a:rPr>
              <a:t>primarily 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upon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the</a:t>
            </a:r>
            <a:r>
              <a:rPr sz="2200" dirty="0">
                <a:latin typeface="Georgia"/>
                <a:cs typeface="Georgia"/>
              </a:rPr>
              <a:t> value</a:t>
            </a:r>
            <a:r>
              <a:rPr sz="2200" spc="5" dirty="0">
                <a:latin typeface="Georgia"/>
                <a:cs typeface="Georgia"/>
              </a:rPr>
              <a:t> of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the</a:t>
            </a:r>
            <a:r>
              <a:rPr sz="2200" dirty="0">
                <a:latin typeface="Georgia"/>
                <a:cs typeface="Georgia"/>
              </a:rPr>
              <a:t> distribution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ratio</a:t>
            </a:r>
            <a:r>
              <a:rPr sz="2200" spc="5" dirty="0">
                <a:latin typeface="Georgia"/>
                <a:cs typeface="Georgia"/>
              </a:rPr>
              <a:t> of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the</a:t>
            </a:r>
            <a:r>
              <a:rPr sz="2200" dirty="0">
                <a:latin typeface="Georgia"/>
                <a:cs typeface="Georgia"/>
              </a:rPr>
              <a:t> solute</a:t>
            </a:r>
            <a:r>
              <a:rPr sz="2200" spc="530" dirty="0">
                <a:latin typeface="Georgia"/>
                <a:cs typeface="Georgia"/>
              </a:rPr>
              <a:t> </a:t>
            </a:r>
            <a:r>
              <a:rPr sz="2200" spc="10" dirty="0">
                <a:latin typeface="Georgia"/>
                <a:cs typeface="Georgia"/>
              </a:rPr>
              <a:t>of </a:t>
            </a:r>
            <a:r>
              <a:rPr sz="2200" spc="1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interest, as well as </a:t>
            </a:r>
            <a:r>
              <a:rPr sz="2200" spc="5" dirty="0">
                <a:latin typeface="Georgia"/>
                <a:cs typeface="Georgia"/>
              </a:rPr>
              <a:t>on </a:t>
            </a:r>
            <a:r>
              <a:rPr sz="2200" spc="-10" dirty="0">
                <a:latin typeface="Georgia"/>
                <a:cs typeface="Georgia"/>
              </a:rPr>
              <a:t>the </a:t>
            </a:r>
            <a:r>
              <a:rPr sz="2200" dirty="0">
                <a:latin typeface="Georgia"/>
                <a:cs typeface="Georgia"/>
              </a:rPr>
              <a:t>separation </a:t>
            </a:r>
            <a:r>
              <a:rPr sz="2200" spc="-5" dirty="0">
                <a:latin typeface="Georgia"/>
                <a:cs typeface="Georgia"/>
              </a:rPr>
              <a:t>factors </a:t>
            </a:r>
            <a:r>
              <a:rPr sz="2200" spc="5" dirty="0">
                <a:latin typeface="Georgia"/>
                <a:cs typeface="Georgia"/>
              </a:rPr>
              <a:t>of </a:t>
            </a:r>
            <a:r>
              <a:rPr sz="2200" spc="-10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interfering 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materials.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806018"/>
            <a:ext cx="73882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Features essential</a:t>
            </a:r>
            <a:r>
              <a:rPr sz="3600" spc="-4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for</a:t>
            </a:r>
            <a:r>
              <a:rPr sz="3600" spc="3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an</a:t>
            </a:r>
            <a:r>
              <a:rPr sz="3600" spc="2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extractant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637157"/>
            <a:ext cx="7962265" cy="4721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indent="-29591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308610" algn="l"/>
              </a:tabLst>
            </a:pPr>
            <a:r>
              <a:rPr sz="1800" spc="-5" dirty="0">
                <a:latin typeface="Georgia"/>
                <a:cs typeface="Georgia"/>
              </a:rPr>
              <a:t>To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be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selective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for</a:t>
            </a:r>
            <a:r>
              <a:rPr sz="1800" spc="4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required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metal.</a:t>
            </a:r>
            <a:endParaRPr sz="1800">
              <a:latin typeface="Georgia"/>
              <a:cs typeface="Georgia"/>
            </a:endParaRPr>
          </a:p>
          <a:p>
            <a:pPr marL="335280" indent="-323215">
              <a:lnSpc>
                <a:spcPct val="100000"/>
              </a:lnSpc>
              <a:spcBef>
                <a:spcPts val="1395"/>
              </a:spcBef>
              <a:buAutoNum type="arabicParenR"/>
              <a:tabLst>
                <a:tab pos="335915" algn="l"/>
              </a:tabLst>
            </a:pPr>
            <a:r>
              <a:rPr sz="1800" spc="-5" dirty="0">
                <a:latin typeface="Georgia"/>
                <a:cs typeface="Georgia"/>
              </a:rPr>
              <a:t>The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ability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to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metal</a:t>
            </a:r>
            <a:r>
              <a:rPr sz="1800" spc="3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at the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desired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acidity </a:t>
            </a:r>
            <a:r>
              <a:rPr sz="1800" spc="-10" dirty="0">
                <a:latin typeface="Georgia"/>
                <a:cs typeface="Georgia"/>
              </a:rPr>
              <a:t>or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pH.</a:t>
            </a:r>
            <a:endParaRPr sz="1800">
              <a:latin typeface="Georgia"/>
              <a:cs typeface="Georgia"/>
            </a:endParaRPr>
          </a:p>
          <a:p>
            <a:pPr marL="368935" indent="-356870">
              <a:lnSpc>
                <a:spcPct val="100000"/>
              </a:lnSpc>
              <a:spcBef>
                <a:spcPts val="1365"/>
              </a:spcBef>
              <a:buAutoNum type="arabicParenR"/>
              <a:tabLst>
                <a:tab pos="368935" algn="l"/>
                <a:tab pos="369570" algn="l"/>
              </a:tabLst>
            </a:pPr>
            <a:r>
              <a:rPr sz="1800" spc="-5" dirty="0">
                <a:latin typeface="Georgia"/>
                <a:cs typeface="Georgia"/>
              </a:rPr>
              <a:t>Ease</a:t>
            </a:r>
            <a:r>
              <a:rPr sz="1800" spc="16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16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formation</a:t>
            </a:r>
            <a:r>
              <a:rPr sz="1800" spc="16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14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complex</a:t>
            </a:r>
            <a:r>
              <a:rPr sz="1800" spc="15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with</a:t>
            </a:r>
            <a:r>
              <a:rPr sz="1800" spc="16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metal</a:t>
            </a:r>
            <a:r>
              <a:rPr sz="1800" spc="130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of</a:t>
            </a:r>
            <a:r>
              <a:rPr sz="1800" spc="14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interest</a:t>
            </a:r>
            <a:r>
              <a:rPr sz="1800" spc="155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and</a:t>
            </a:r>
            <a:r>
              <a:rPr sz="1800" spc="17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high</a:t>
            </a:r>
            <a:r>
              <a:rPr sz="1800" spc="15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solubility</a:t>
            </a:r>
            <a:r>
              <a:rPr sz="1800" spc="170" dirty="0">
                <a:latin typeface="Georgia"/>
                <a:cs typeface="Georgia"/>
              </a:rPr>
              <a:t> </a:t>
            </a:r>
            <a:r>
              <a:rPr sz="1800" spc="-15" dirty="0">
                <a:latin typeface="Georgia"/>
                <a:cs typeface="Georgia"/>
              </a:rPr>
              <a:t>of</a:t>
            </a:r>
            <a:endParaRPr sz="18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  <a:spcBef>
                <a:spcPts val="1085"/>
              </a:spcBef>
            </a:pPr>
            <a:r>
              <a:rPr sz="1800" spc="-5" dirty="0">
                <a:latin typeface="Georgia"/>
                <a:cs typeface="Georgia"/>
              </a:rPr>
              <a:t>metal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organic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species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in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organic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phase.</a:t>
            </a:r>
            <a:endParaRPr sz="1800">
              <a:latin typeface="Georgia"/>
              <a:cs typeface="Georgia"/>
            </a:endParaRPr>
          </a:p>
          <a:p>
            <a:pPr marL="283845" indent="-271780">
              <a:lnSpc>
                <a:spcPct val="100000"/>
              </a:lnSpc>
              <a:spcBef>
                <a:spcPts val="1390"/>
              </a:spcBef>
              <a:buAutoNum type="arabicParenR" startAt="4"/>
              <a:tabLst>
                <a:tab pos="284480" algn="l"/>
              </a:tabLst>
            </a:pPr>
            <a:r>
              <a:rPr sz="1800" spc="-5" dirty="0">
                <a:latin typeface="Georgia"/>
                <a:cs typeface="Georgia"/>
              </a:rPr>
              <a:t>Ease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recovery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3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-5" dirty="0">
                <a:latin typeface="Georgia"/>
                <a:cs typeface="Georgia"/>
              </a:rPr>
              <a:t> metal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from</a:t>
            </a:r>
            <a:r>
              <a:rPr sz="1800" spc="4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organic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phase.</a:t>
            </a:r>
            <a:endParaRPr sz="1800">
              <a:latin typeface="Georgia"/>
              <a:cs typeface="Georgia"/>
            </a:endParaRPr>
          </a:p>
          <a:p>
            <a:pPr marL="274320" indent="-262255">
              <a:lnSpc>
                <a:spcPct val="100000"/>
              </a:lnSpc>
              <a:spcBef>
                <a:spcPts val="1370"/>
              </a:spcBef>
              <a:buAutoNum type="arabicParenR" startAt="4"/>
              <a:tabLst>
                <a:tab pos="274955" algn="l"/>
              </a:tabLst>
            </a:pPr>
            <a:r>
              <a:rPr sz="1800" spc="-5" dirty="0">
                <a:latin typeface="Georgia"/>
                <a:cs typeface="Georgia"/>
              </a:rPr>
              <a:t>It must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be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stable</a:t>
            </a:r>
            <a:r>
              <a:rPr sz="1800" spc="4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throughout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principle</a:t>
            </a:r>
            <a:r>
              <a:rPr sz="180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stages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solvent</a:t>
            </a:r>
            <a:r>
              <a:rPr sz="1800" spc="7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extraction.</a:t>
            </a:r>
            <a:endParaRPr sz="180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1395"/>
              </a:spcBef>
              <a:buAutoNum type="arabicParenR" startAt="4"/>
              <a:tabLst>
                <a:tab pos="339090" algn="l"/>
              </a:tabLst>
            </a:pPr>
            <a:r>
              <a:rPr sz="1800" spc="-5" dirty="0">
                <a:latin typeface="Georgia"/>
                <a:cs typeface="Georgia"/>
              </a:rPr>
              <a:t>It </a:t>
            </a:r>
            <a:r>
              <a:rPr sz="1800" dirty="0">
                <a:latin typeface="Georgia"/>
                <a:cs typeface="Georgia"/>
              </a:rPr>
              <a:t>is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to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be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prepared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in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laboratory</a:t>
            </a:r>
            <a:r>
              <a:rPr sz="1800" spc="5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in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large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scale.</a:t>
            </a:r>
            <a:endParaRPr sz="1800">
              <a:latin typeface="Georgia"/>
              <a:cs typeface="Georgia"/>
            </a:endParaRPr>
          </a:p>
          <a:p>
            <a:pPr marL="323215" indent="-311150">
              <a:lnSpc>
                <a:spcPct val="100000"/>
              </a:lnSpc>
              <a:spcBef>
                <a:spcPts val="1370"/>
              </a:spcBef>
              <a:buAutoNum type="arabicParenR" startAt="4"/>
              <a:tabLst>
                <a:tab pos="323850" algn="l"/>
              </a:tabLst>
            </a:pPr>
            <a:r>
              <a:rPr sz="1800" spc="-5" dirty="0">
                <a:latin typeface="Georgia"/>
                <a:cs typeface="Georgia"/>
              </a:rPr>
              <a:t>To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have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acceptable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rates</a:t>
            </a:r>
            <a:r>
              <a:rPr sz="1800" spc="20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of</a:t>
            </a:r>
            <a:r>
              <a:rPr sz="1800" spc="4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extraction</a:t>
            </a:r>
            <a:r>
              <a:rPr sz="1800" spc="2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and</a:t>
            </a:r>
            <a:r>
              <a:rPr sz="180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stripping.</a:t>
            </a:r>
            <a:endParaRPr sz="1800">
              <a:latin typeface="Georgia"/>
              <a:cs typeface="Georgia"/>
            </a:endParaRPr>
          </a:p>
          <a:p>
            <a:pPr marL="408940" indent="-396240">
              <a:lnSpc>
                <a:spcPct val="100000"/>
              </a:lnSpc>
              <a:spcBef>
                <a:spcPts val="1390"/>
              </a:spcBef>
              <a:buAutoNum type="arabicParenR" startAt="4"/>
              <a:tabLst>
                <a:tab pos="408305" algn="l"/>
                <a:tab pos="408940" algn="l"/>
                <a:tab pos="1945639" algn="l"/>
                <a:tab pos="2317115" algn="l"/>
                <a:tab pos="3524885" algn="l"/>
                <a:tab pos="3990975" algn="l"/>
                <a:tab pos="5073650" algn="l"/>
                <a:tab pos="5452110" algn="l"/>
                <a:tab pos="6774815" algn="l"/>
                <a:tab pos="7451725" algn="l"/>
              </a:tabLst>
            </a:pPr>
            <a:r>
              <a:rPr sz="1800" spc="5" dirty="0">
                <a:latin typeface="Georgia"/>
                <a:cs typeface="Georgia"/>
              </a:rPr>
              <a:t>R</a:t>
            </a:r>
            <a:r>
              <a:rPr sz="1800" spc="-10" dirty="0">
                <a:latin typeface="Georgia"/>
                <a:cs typeface="Georgia"/>
              </a:rPr>
              <a:t>ege</a:t>
            </a:r>
            <a:r>
              <a:rPr sz="1800" spc="10" dirty="0">
                <a:latin typeface="Georgia"/>
                <a:cs typeface="Georgia"/>
              </a:rPr>
              <a:t>n</a:t>
            </a:r>
            <a:r>
              <a:rPr sz="1800" spc="-10" dirty="0">
                <a:latin typeface="Georgia"/>
                <a:cs typeface="Georgia"/>
              </a:rPr>
              <a:t>e</a:t>
            </a:r>
            <a:r>
              <a:rPr sz="1800" dirty="0">
                <a:latin typeface="Georgia"/>
                <a:cs typeface="Georgia"/>
              </a:rPr>
              <a:t>r</a:t>
            </a:r>
            <a:r>
              <a:rPr sz="1800" spc="5" dirty="0">
                <a:latin typeface="Georgia"/>
                <a:cs typeface="Georgia"/>
              </a:rPr>
              <a:t>a</a:t>
            </a:r>
            <a:r>
              <a:rPr sz="1800" spc="-5" dirty="0">
                <a:latin typeface="Georgia"/>
                <a:cs typeface="Georgia"/>
              </a:rPr>
              <a:t>ti</a:t>
            </a:r>
            <a:r>
              <a:rPr sz="1800" spc="-10" dirty="0">
                <a:latin typeface="Georgia"/>
                <a:cs typeface="Georgia"/>
              </a:rPr>
              <a:t>o</a:t>
            </a:r>
            <a:r>
              <a:rPr sz="1800" dirty="0">
                <a:latin typeface="Georgia"/>
                <a:cs typeface="Georgia"/>
              </a:rPr>
              <a:t>n	</a:t>
            </a:r>
            <a:r>
              <a:rPr sz="1800" spc="-15" dirty="0">
                <a:latin typeface="Georgia"/>
                <a:cs typeface="Georgia"/>
              </a:rPr>
              <a:t>o</a:t>
            </a:r>
            <a:r>
              <a:rPr sz="1800" dirty="0">
                <a:latin typeface="Georgia"/>
                <a:cs typeface="Georgia"/>
              </a:rPr>
              <a:t>f	</a:t>
            </a:r>
            <a:r>
              <a:rPr sz="1800" spc="-5" dirty="0">
                <a:latin typeface="Georgia"/>
                <a:cs typeface="Georgia"/>
              </a:rPr>
              <a:t>ext</a:t>
            </a:r>
            <a:r>
              <a:rPr sz="1800" spc="5" dirty="0">
                <a:latin typeface="Georgia"/>
                <a:cs typeface="Georgia"/>
              </a:rPr>
              <a:t>r</a:t>
            </a:r>
            <a:r>
              <a:rPr sz="1800" dirty="0">
                <a:latin typeface="Georgia"/>
                <a:cs typeface="Georgia"/>
              </a:rPr>
              <a:t>a</a:t>
            </a:r>
            <a:r>
              <a:rPr sz="1800" spc="-5" dirty="0">
                <a:latin typeface="Georgia"/>
                <a:cs typeface="Georgia"/>
              </a:rPr>
              <a:t>c</a:t>
            </a:r>
            <a:r>
              <a:rPr sz="1800" spc="25" dirty="0">
                <a:latin typeface="Georgia"/>
                <a:cs typeface="Georgia"/>
              </a:rPr>
              <a:t>t</a:t>
            </a:r>
            <a:r>
              <a:rPr sz="1800" dirty="0">
                <a:latin typeface="Georgia"/>
                <a:cs typeface="Georgia"/>
              </a:rPr>
              <a:t>a</a:t>
            </a:r>
            <a:r>
              <a:rPr sz="1800" spc="-10" dirty="0">
                <a:latin typeface="Georgia"/>
                <a:cs typeface="Georgia"/>
              </a:rPr>
              <a:t>n</a:t>
            </a:r>
            <a:r>
              <a:rPr sz="1800" dirty="0">
                <a:latin typeface="Georgia"/>
                <a:cs typeface="Georgia"/>
              </a:rPr>
              <a:t>t	</a:t>
            </a:r>
            <a:r>
              <a:rPr sz="1800" spc="-10" dirty="0">
                <a:latin typeface="Georgia"/>
                <a:cs typeface="Georgia"/>
              </a:rPr>
              <a:t>f</a:t>
            </a:r>
            <a:r>
              <a:rPr sz="1800" spc="-15" dirty="0">
                <a:latin typeface="Georgia"/>
                <a:cs typeface="Georgia"/>
              </a:rPr>
              <a:t>o</a:t>
            </a:r>
            <a:r>
              <a:rPr sz="1800" dirty="0">
                <a:latin typeface="Georgia"/>
                <a:cs typeface="Georgia"/>
              </a:rPr>
              <a:t>r	recyc</a:t>
            </a:r>
            <a:r>
              <a:rPr sz="1800" spc="-20" dirty="0">
                <a:latin typeface="Georgia"/>
                <a:cs typeface="Georgia"/>
              </a:rPr>
              <a:t>l</a:t>
            </a:r>
            <a:r>
              <a:rPr sz="1800" dirty="0">
                <a:latin typeface="Georgia"/>
                <a:cs typeface="Georgia"/>
              </a:rPr>
              <a:t>i</a:t>
            </a:r>
            <a:r>
              <a:rPr sz="1800" spc="-10" dirty="0">
                <a:latin typeface="Georgia"/>
                <a:cs typeface="Georgia"/>
              </a:rPr>
              <a:t>n</a:t>
            </a:r>
            <a:r>
              <a:rPr sz="1800" dirty="0">
                <a:latin typeface="Georgia"/>
                <a:cs typeface="Georgia"/>
              </a:rPr>
              <a:t>g	in	</a:t>
            </a:r>
            <a:r>
              <a:rPr sz="1800" spc="-10" dirty="0">
                <a:latin typeface="Georgia"/>
                <a:cs typeface="Georgia"/>
              </a:rPr>
              <a:t>e</a:t>
            </a:r>
            <a:r>
              <a:rPr sz="1800" spc="-5" dirty="0">
                <a:latin typeface="Georgia"/>
                <a:cs typeface="Georgia"/>
              </a:rPr>
              <a:t>c</a:t>
            </a:r>
            <a:r>
              <a:rPr sz="1800" spc="5" dirty="0">
                <a:latin typeface="Georgia"/>
                <a:cs typeface="Georgia"/>
              </a:rPr>
              <a:t>o</a:t>
            </a:r>
            <a:r>
              <a:rPr sz="1800" spc="-10" dirty="0">
                <a:latin typeface="Georgia"/>
                <a:cs typeface="Georgia"/>
              </a:rPr>
              <a:t>n</a:t>
            </a:r>
            <a:r>
              <a:rPr sz="1800" spc="10" dirty="0">
                <a:latin typeface="Georgia"/>
                <a:cs typeface="Georgia"/>
              </a:rPr>
              <a:t>o</a:t>
            </a:r>
            <a:r>
              <a:rPr sz="1800" dirty="0">
                <a:latin typeface="Georgia"/>
                <a:cs typeface="Georgia"/>
              </a:rPr>
              <a:t>mi</a:t>
            </a:r>
            <a:r>
              <a:rPr sz="1800" spc="-10" dirty="0">
                <a:latin typeface="Georgia"/>
                <a:cs typeface="Georgia"/>
              </a:rPr>
              <a:t>c</a:t>
            </a:r>
            <a:r>
              <a:rPr sz="1800" dirty="0">
                <a:latin typeface="Georgia"/>
                <a:cs typeface="Georgia"/>
              </a:rPr>
              <a:t>al	</a:t>
            </a:r>
            <a:r>
              <a:rPr sz="1800" spc="-15" dirty="0">
                <a:latin typeface="Georgia"/>
                <a:cs typeface="Georgia"/>
              </a:rPr>
              <a:t>l</a:t>
            </a:r>
            <a:r>
              <a:rPr sz="1800" dirty="0">
                <a:latin typeface="Georgia"/>
                <a:cs typeface="Georgia"/>
              </a:rPr>
              <a:t>a</a:t>
            </a:r>
            <a:r>
              <a:rPr sz="1800" spc="5" dirty="0">
                <a:latin typeface="Georgia"/>
                <a:cs typeface="Georgia"/>
              </a:rPr>
              <a:t>r</a:t>
            </a:r>
            <a:r>
              <a:rPr sz="1800" spc="15" dirty="0">
                <a:latin typeface="Georgia"/>
                <a:cs typeface="Georgia"/>
              </a:rPr>
              <a:t>g</a:t>
            </a:r>
            <a:r>
              <a:rPr sz="1800" dirty="0">
                <a:latin typeface="Georgia"/>
                <a:cs typeface="Georgia"/>
              </a:rPr>
              <a:t>e	</a:t>
            </a:r>
            <a:r>
              <a:rPr sz="1800" spc="-15" dirty="0">
                <a:latin typeface="Georgia"/>
                <a:cs typeface="Georgia"/>
              </a:rPr>
              <a:t>s</a:t>
            </a:r>
            <a:r>
              <a:rPr sz="1800" spc="-5" dirty="0">
                <a:latin typeface="Georgia"/>
                <a:cs typeface="Georgia"/>
              </a:rPr>
              <a:t>c</a:t>
            </a:r>
            <a:r>
              <a:rPr sz="1800" spc="20" dirty="0">
                <a:latin typeface="Georgia"/>
                <a:cs typeface="Georgia"/>
              </a:rPr>
              <a:t>a</a:t>
            </a:r>
            <a:r>
              <a:rPr sz="1800" spc="10" dirty="0">
                <a:latin typeface="Georgia"/>
                <a:cs typeface="Georgia"/>
              </a:rPr>
              <a:t>l</a:t>
            </a:r>
            <a:r>
              <a:rPr sz="1800" dirty="0">
                <a:latin typeface="Georgia"/>
                <a:cs typeface="Georgia"/>
              </a:rPr>
              <a:t>e</a:t>
            </a:r>
            <a:endParaRPr sz="18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  <a:spcBef>
                <a:spcPts val="1085"/>
              </a:spcBef>
            </a:pPr>
            <a:r>
              <a:rPr sz="1800" spc="-10" dirty="0">
                <a:latin typeface="Georgia"/>
                <a:cs typeface="Georgia"/>
              </a:rPr>
              <a:t>processes.</a:t>
            </a:r>
            <a:endParaRPr sz="180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1370"/>
              </a:spcBef>
              <a:buAutoNum type="arabicParenR" startAt="9"/>
              <a:tabLst>
                <a:tab pos="339090" algn="l"/>
              </a:tabLst>
            </a:pPr>
            <a:r>
              <a:rPr sz="1800" spc="-5" dirty="0">
                <a:latin typeface="Georgia"/>
                <a:cs typeface="Georgia"/>
              </a:rPr>
              <a:t>There</a:t>
            </a:r>
            <a:r>
              <a:rPr sz="1800" dirty="0">
                <a:latin typeface="Georgia"/>
                <a:cs typeface="Georgia"/>
              </a:rPr>
              <a:t> is</a:t>
            </a:r>
            <a:r>
              <a:rPr sz="1800" spc="-3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no emulsion</a:t>
            </a:r>
            <a:r>
              <a:rPr sz="1800" spc="3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formation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972" y="2274570"/>
            <a:ext cx="796480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  <a:tab pos="1832610" algn="l"/>
                <a:tab pos="3829685" algn="l"/>
              </a:tabLst>
            </a:pPr>
            <a:r>
              <a:rPr sz="2400" spc="-5" dirty="0">
                <a:latin typeface="Georgia"/>
                <a:cs typeface="Georgia"/>
              </a:rPr>
              <a:t>Solvent	</a:t>
            </a:r>
            <a:r>
              <a:rPr sz="2400" spc="-5" dirty="0" smtClean="0">
                <a:latin typeface="Georgia"/>
                <a:cs typeface="Georgia"/>
              </a:rPr>
              <a:t>extraction</a:t>
            </a:r>
            <a:r>
              <a:rPr lang="en-US" sz="2400" spc="-5" dirty="0" smtClean="0">
                <a:latin typeface="Georgia"/>
                <a:cs typeface="Georgia"/>
              </a:rPr>
              <a:t> is</a:t>
            </a:r>
            <a:r>
              <a:rPr sz="2400" spc="-5" dirty="0">
                <a:latin typeface="Georgia"/>
                <a:cs typeface="Georgia"/>
              </a:rPr>
              <a:t>	</a:t>
            </a:r>
            <a:r>
              <a:rPr sz="2400" spc="-5" dirty="0" smtClean="0">
                <a:latin typeface="Georgia"/>
                <a:cs typeface="Georgia"/>
              </a:rPr>
              <a:t>also</a:t>
            </a:r>
            <a:r>
              <a:rPr lang="en-US" sz="2400" spc="-5" dirty="0" smtClean="0">
                <a:latin typeface="Georgia"/>
                <a:cs typeface="Georgia"/>
              </a:rPr>
              <a:t> called liquid-liquid</a:t>
            </a:r>
            <a:r>
              <a:rPr lang="en-US" sz="2400" spc="-5" dirty="0">
                <a:latin typeface="Georgia"/>
                <a:cs typeface="Georgia"/>
              </a:rPr>
              <a:t> </a:t>
            </a:r>
            <a:r>
              <a:rPr sz="2400" spc="-5" dirty="0" smtClean="0">
                <a:latin typeface="Georgia"/>
                <a:cs typeface="Georgia"/>
              </a:rPr>
              <a:t>extraction</a:t>
            </a:r>
            <a:r>
              <a:rPr sz="2400" dirty="0" smtClean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(LLE)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and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5" dirty="0" smtClean="0">
                <a:latin typeface="Georgia"/>
                <a:cs typeface="Georgia"/>
              </a:rPr>
              <a:t>partitioning</a:t>
            </a:r>
            <a:r>
              <a:rPr lang="en-US" sz="2400" spc="-5" dirty="0" smtClean="0">
                <a:latin typeface="Georgia"/>
                <a:cs typeface="Georgia"/>
              </a:rPr>
              <a:t>.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972" y="3509517"/>
            <a:ext cx="796480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400" b="1" spc="-5" dirty="0">
                <a:latin typeface="Georgia"/>
                <a:cs typeface="Georgia"/>
              </a:rPr>
              <a:t>Immiscible liquids </a:t>
            </a:r>
            <a:r>
              <a:rPr sz="2400" spc="-5" dirty="0">
                <a:latin typeface="Georgia"/>
                <a:cs typeface="Georgia"/>
              </a:rPr>
              <a:t>are </a:t>
            </a:r>
            <a:r>
              <a:rPr sz="2400" dirty="0">
                <a:latin typeface="Georgia"/>
                <a:cs typeface="Georgia"/>
              </a:rPr>
              <a:t>ones </a:t>
            </a:r>
            <a:r>
              <a:rPr sz="2400" spc="-5" dirty="0">
                <a:latin typeface="Georgia"/>
                <a:cs typeface="Georgia"/>
              </a:rPr>
              <a:t>that cannot get mixed </a:t>
            </a:r>
            <a:r>
              <a:rPr sz="2400" spc="10" dirty="0">
                <a:latin typeface="Georgia"/>
                <a:cs typeface="Georgia"/>
              </a:rPr>
              <a:t>up </a:t>
            </a:r>
            <a:r>
              <a:rPr sz="2400" spc="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together and separate into layers when shaken together.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These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liquids are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usually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water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and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an </a:t>
            </a:r>
            <a:r>
              <a:rPr sz="2400" spc="-10" dirty="0">
                <a:latin typeface="Georgia"/>
                <a:cs typeface="Georgia"/>
              </a:rPr>
              <a:t>organic</a:t>
            </a:r>
            <a:r>
              <a:rPr sz="2400" spc="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solvent.</a:t>
            </a: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45972" y="707262"/>
            <a:ext cx="7964804" cy="615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kern="0" dirty="0" smtClean="0">
                <a:solidFill>
                  <a:sysClr val="windowText" lastClr="000000"/>
                </a:solidFill>
              </a:rPr>
              <a:t>Solvent extraction</a:t>
            </a:r>
            <a:endParaRPr lang="en-US" sz="4000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920318"/>
            <a:ext cx="69303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Applications</a:t>
            </a:r>
            <a:r>
              <a:rPr sz="3600" spc="-15" dirty="0">
                <a:solidFill>
                  <a:srgbClr val="424455"/>
                </a:solidFill>
                <a:latin typeface="Trebuchet MS"/>
                <a:cs typeface="Trebuchet MS"/>
              </a:rPr>
              <a:t> of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solvent</a:t>
            </a:r>
            <a:r>
              <a:rPr sz="3600" spc="2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2044476"/>
            <a:ext cx="7967345" cy="409321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38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dirty="0">
                <a:latin typeface="Georgia"/>
                <a:cs typeface="Georgia"/>
              </a:rPr>
              <a:t>Determination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iron</a:t>
            </a:r>
            <a:endParaRPr sz="2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dirty="0">
                <a:latin typeface="Georgia"/>
                <a:cs typeface="Georgia"/>
              </a:rPr>
              <a:t>Determination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lead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blood</a:t>
            </a:r>
            <a:endParaRPr sz="2800">
              <a:latin typeface="Georgia"/>
              <a:cs typeface="Georgia"/>
            </a:endParaRPr>
          </a:p>
          <a:p>
            <a:pPr marL="268605" marR="7620" indent="-256540">
              <a:lnSpc>
                <a:spcPct val="100000"/>
              </a:lnSpc>
              <a:spcBef>
                <a:spcPts val="315"/>
              </a:spcBef>
              <a:buClr>
                <a:srgbClr val="9F4DA2"/>
              </a:buClr>
              <a:buChar char="•"/>
              <a:tabLst>
                <a:tab pos="269240" algn="l"/>
                <a:tab pos="2756535" algn="l"/>
                <a:tab pos="3235325" algn="l"/>
                <a:tab pos="4488180" algn="l"/>
                <a:tab pos="4972685" algn="l"/>
                <a:tab pos="5647055" algn="l"/>
                <a:tab pos="6723380" algn="l"/>
                <a:tab pos="7622540" algn="l"/>
              </a:tabLst>
            </a:pPr>
            <a:r>
              <a:rPr sz="2800" dirty="0">
                <a:latin typeface="Georgia"/>
                <a:cs typeface="Georgia"/>
              </a:rPr>
              <a:t>D</a:t>
            </a:r>
            <a:r>
              <a:rPr sz="2800" spc="15" dirty="0">
                <a:latin typeface="Georgia"/>
                <a:cs typeface="Georgia"/>
              </a:rPr>
              <a:t>e</a:t>
            </a:r>
            <a:r>
              <a:rPr sz="2800" spc="-35" dirty="0">
                <a:latin typeface="Georgia"/>
                <a:cs typeface="Georgia"/>
              </a:rPr>
              <a:t>t</a:t>
            </a:r>
            <a:r>
              <a:rPr sz="2800" spc="10" dirty="0">
                <a:latin typeface="Georgia"/>
                <a:cs typeface="Georgia"/>
              </a:rPr>
              <a:t>e</a:t>
            </a:r>
            <a:r>
              <a:rPr sz="2800" spc="5" dirty="0">
                <a:latin typeface="Georgia"/>
                <a:cs typeface="Georgia"/>
              </a:rPr>
              <a:t>rm</a:t>
            </a:r>
            <a:r>
              <a:rPr sz="2800" spc="-15" dirty="0">
                <a:latin typeface="Georgia"/>
                <a:cs typeface="Georgia"/>
              </a:rPr>
              <a:t>i</a:t>
            </a:r>
            <a:r>
              <a:rPr sz="2800" spc="5" dirty="0">
                <a:latin typeface="Georgia"/>
                <a:cs typeface="Georgia"/>
              </a:rPr>
              <a:t>na</a:t>
            </a:r>
            <a:r>
              <a:rPr sz="2800" spc="-15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10" dirty="0">
                <a:latin typeface="Georgia"/>
                <a:cs typeface="Georgia"/>
              </a:rPr>
              <a:t>o</a:t>
            </a:r>
            <a:r>
              <a:rPr sz="2800" spc="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	of	cop</a:t>
            </a:r>
            <a:r>
              <a:rPr sz="2800" spc="10" dirty="0">
                <a:latin typeface="Georgia"/>
                <a:cs typeface="Georgia"/>
              </a:rPr>
              <a:t>p</a:t>
            </a:r>
            <a:r>
              <a:rPr sz="2800" spc="1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r	</a:t>
            </a:r>
            <a:r>
              <a:rPr sz="2800" spc="-10" dirty="0">
                <a:latin typeface="Georgia"/>
                <a:cs typeface="Georgia"/>
              </a:rPr>
              <a:t>i</a:t>
            </a:r>
            <a:r>
              <a:rPr sz="2800" spc="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th</a:t>
            </a:r>
            <a:r>
              <a:rPr sz="2800" spc="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5" dirty="0">
                <a:latin typeface="Georgia"/>
                <a:cs typeface="Georgia"/>
              </a:rPr>
              <a:t>a</a:t>
            </a:r>
            <a:r>
              <a:rPr sz="2800" spc="-15" dirty="0">
                <a:latin typeface="Georgia"/>
                <a:cs typeface="Georgia"/>
              </a:rPr>
              <a:t>ll</a:t>
            </a:r>
            <a:r>
              <a:rPr sz="2800" dirty="0">
                <a:latin typeface="Georgia"/>
                <a:cs typeface="Georgia"/>
              </a:rPr>
              <a:t>oys	</a:t>
            </a:r>
            <a:r>
              <a:rPr sz="2800" spc="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uc</a:t>
            </a:r>
            <a:r>
              <a:rPr sz="2800" spc="5" dirty="0">
                <a:latin typeface="Georgia"/>
                <a:cs typeface="Georgia"/>
              </a:rPr>
              <a:t>h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25" dirty="0">
                <a:latin typeface="Georgia"/>
                <a:cs typeface="Georgia"/>
              </a:rPr>
              <a:t>as  </a:t>
            </a:r>
            <a:r>
              <a:rPr sz="2800" dirty="0">
                <a:latin typeface="Georgia"/>
                <a:cs typeface="Georgia"/>
              </a:rPr>
              <a:t>steel</a:t>
            </a:r>
            <a:endParaRPr sz="2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dirty="0">
                <a:latin typeface="Georgia"/>
                <a:cs typeface="Georgia"/>
              </a:rPr>
              <a:t>Determination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uranium</a:t>
            </a:r>
            <a:endParaRPr sz="2800">
              <a:latin typeface="Georgia"/>
              <a:cs typeface="Georgia"/>
            </a:endParaRPr>
          </a:p>
          <a:p>
            <a:pPr marL="268605" marR="5080" indent="-256540">
              <a:lnSpc>
                <a:spcPct val="100000"/>
              </a:lnSpc>
              <a:spcBef>
                <a:spcPts val="315"/>
              </a:spcBef>
              <a:buClr>
                <a:srgbClr val="9F4DA2"/>
              </a:buClr>
              <a:buChar char="•"/>
              <a:tabLst>
                <a:tab pos="269240" algn="l"/>
                <a:tab pos="2488565" algn="l"/>
                <a:tab pos="3589020" algn="l"/>
                <a:tab pos="5958205" algn="l"/>
                <a:tab pos="6774815" algn="l"/>
              </a:tabLst>
            </a:pPr>
            <a:r>
              <a:rPr sz="2800" dirty="0">
                <a:latin typeface="Georgia"/>
                <a:cs typeface="Georgia"/>
              </a:rPr>
              <a:t>S</a:t>
            </a:r>
            <a:r>
              <a:rPr sz="2800" spc="15" dirty="0">
                <a:latin typeface="Georgia"/>
                <a:cs typeface="Georgia"/>
              </a:rPr>
              <a:t>e</a:t>
            </a:r>
            <a:r>
              <a:rPr sz="2800" spc="-20" dirty="0">
                <a:latin typeface="Georgia"/>
                <a:cs typeface="Georgia"/>
              </a:rPr>
              <a:t>p</a:t>
            </a:r>
            <a:r>
              <a:rPr sz="2800" dirty="0">
                <a:latin typeface="Georgia"/>
                <a:cs typeface="Georgia"/>
              </a:rPr>
              <a:t>ara</a:t>
            </a:r>
            <a:r>
              <a:rPr sz="2800" spc="-15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10" dirty="0">
                <a:latin typeface="Georgia"/>
                <a:cs typeface="Georgia"/>
              </a:rPr>
              <a:t>o</a:t>
            </a:r>
            <a:r>
              <a:rPr sz="2800" spc="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5" dirty="0">
                <a:latin typeface="Georgia"/>
                <a:cs typeface="Georgia"/>
              </a:rPr>
              <a:t>and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P</a:t>
            </a:r>
            <a:r>
              <a:rPr sz="2800" dirty="0">
                <a:latin typeface="Georgia"/>
                <a:cs typeface="Georgia"/>
              </a:rPr>
              <a:t>ur</a:t>
            </a:r>
            <a:r>
              <a:rPr sz="2800" spc="-20" dirty="0">
                <a:latin typeface="Georgia"/>
                <a:cs typeface="Georgia"/>
              </a:rPr>
              <a:t>i</a:t>
            </a:r>
            <a:r>
              <a:rPr sz="2800" spc="-5" dirty="0">
                <a:latin typeface="Georgia"/>
                <a:cs typeface="Georgia"/>
              </a:rPr>
              <a:t>f</a:t>
            </a:r>
            <a:r>
              <a:rPr sz="2800" spc="-10" dirty="0">
                <a:latin typeface="Georgia"/>
                <a:cs typeface="Georgia"/>
              </a:rPr>
              <a:t>i</a:t>
            </a:r>
            <a:r>
              <a:rPr sz="2800" dirty="0">
                <a:latin typeface="Georgia"/>
                <a:cs typeface="Georgia"/>
              </a:rPr>
              <a:t>ca</a:t>
            </a:r>
            <a:r>
              <a:rPr sz="2800" spc="-15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10" dirty="0">
                <a:latin typeface="Georgia"/>
                <a:cs typeface="Georgia"/>
              </a:rPr>
              <a:t>o</a:t>
            </a:r>
            <a:r>
              <a:rPr sz="2800" spc="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25" dirty="0">
                <a:latin typeface="Georgia"/>
                <a:cs typeface="Georgia"/>
              </a:rPr>
              <a:t>o</a:t>
            </a:r>
            <a:r>
              <a:rPr sz="2800" dirty="0">
                <a:latin typeface="Georgia"/>
                <a:cs typeface="Georgia"/>
              </a:rPr>
              <a:t>f	</a:t>
            </a:r>
            <a:r>
              <a:rPr sz="2800" spc="-5" dirty="0">
                <a:latin typeface="Georgia"/>
                <a:cs typeface="Georgia"/>
              </a:rPr>
              <a:t>or</a:t>
            </a:r>
            <a:r>
              <a:rPr sz="2800" spc="15" dirty="0">
                <a:latin typeface="Georgia"/>
                <a:cs typeface="Georgia"/>
              </a:rPr>
              <a:t>g</a:t>
            </a:r>
            <a:r>
              <a:rPr sz="2800" dirty="0">
                <a:latin typeface="Georgia"/>
                <a:cs typeface="Georgia"/>
              </a:rPr>
              <a:t>anic  compounds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5" dirty="0">
                <a:latin typeface="Georgia"/>
                <a:cs typeface="Georgia"/>
              </a:rPr>
              <a:t>by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organic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chemists</a:t>
            </a:r>
            <a:endParaRPr sz="2800">
              <a:latin typeface="Georgia"/>
              <a:cs typeface="Georgia"/>
            </a:endParaRPr>
          </a:p>
          <a:p>
            <a:pPr marL="268605" marR="6350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  <a:tab pos="1259205" algn="l"/>
                <a:tab pos="1762760" algn="l"/>
                <a:tab pos="2689225" algn="l"/>
                <a:tab pos="4198620" algn="l"/>
                <a:tab pos="4765675" algn="l"/>
                <a:tab pos="6466840" algn="l"/>
              </a:tabLst>
            </a:pPr>
            <a:r>
              <a:rPr sz="2800" spc="-10" dirty="0">
                <a:latin typeface="Georgia"/>
                <a:cs typeface="Georgia"/>
              </a:rPr>
              <a:t>U</a:t>
            </a:r>
            <a:r>
              <a:rPr sz="2800" spc="5" dirty="0">
                <a:latin typeface="Georgia"/>
                <a:cs typeface="Georgia"/>
              </a:rPr>
              <a:t>se</a:t>
            </a:r>
            <a:r>
              <a:rPr sz="2800" dirty="0">
                <a:latin typeface="Georgia"/>
                <a:cs typeface="Georgia"/>
              </a:rPr>
              <a:t>d	</a:t>
            </a:r>
            <a:r>
              <a:rPr sz="2800" spc="-10" dirty="0">
                <a:latin typeface="Georgia"/>
                <a:cs typeface="Georgia"/>
              </a:rPr>
              <a:t>i</a:t>
            </a:r>
            <a:r>
              <a:rPr sz="2800" dirty="0">
                <a:latin typeface="Georgia"/>
                <a:cs typeface="Georgia"/>
              </a:rPr>
              <a:t>n	</a:t>
            </a:r>
            <a:r>
              <a:rPr sz="2800" spc="-5" dirty="0">
                <a:latin typeface="Georgia"/>
                <a:cs typeface="Georgia"/>
              </a:rPr>
              <a:t>dr</a:t>
            </a:r>
            <a:r>
              <a:rPr sz="2800" spc="-10" dirty="0">
                <a:latin typeface="Georgia"/>
                <a:cs typeface="Georgia"/>
              </a:rPr>
              <a:t>u</a:t>
            </a:r>
            <a:r>
              <a:rPr sz="2800" dirty="0">
                <a:latin typeface="Georgia"/>
                <a:cs typeface="Georgia"/>
              </a:rPr>
              <a:t>g	i</a:t>
            </a:r>
            <a:r>
              <a:rPr sz="2800" spc="-15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d</a:t>
            </a:r>
            <a:r>
              <a:rPr sz="2800" spc="-15" dirty="0">
                <a:latin typeface="Georgia"/>
                <a:cs typeface="Georgia"/>
              </a:rPr>
              <a:t>u</a:t>
            </a:r>
            <a:r>
              <a:rPr sz="2800" spc="5" dirty="0">
                <a:latin typeface="Georgia"/>
                <a:cs typeface="Georgia"/>
              </a:rPr>
              <a:t>s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ry	</a:t>
            </a:r>
            <a:r>
              <a:rPr sz="2800" spc="10" dirty="0">
                <a:latin typeface="Georgia"/>
                <a:cs typeface="Georgia"/>
              </a:rPr>
              <a:t>b</a:t>
            </a:r>
            <a:r>
              <a:rPr sz="2800" dirty="0">
                <a:latin typeface="Georgia"/>
                <a:cs typeface="Georgia"/>
              </a:rPr>
              <a:t>y	a</a:t>
            </a:r>
            <a:r>
              <a:rPr sz="2800" spc="-30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15" dirty="0">
                <a:latin typeface="Georgia"/>
                <a:cs typeface="Georgia"/>
              </a:rPr>
              <a:t>l</a:t>
            </a:r>
            <a:r>
              <a:rPr sz="2800" spc="5" dirty="0">
                <a:latin typeface="Georgia"/>
                <a:cs typeface="Georgia"/>
              </a:rPr>
              <a:t>y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10" dirty="0">
                <a:latin typeface="Georgia"/>
                <a:cs typeface="Georgia"/>
              </a:rPr>
              <a:t>c</a:t>
            </a:r>
            <a:r>
              <a:rPr sz="2800" dirty="0">
                <a:latin typeface="Georgia"/>
                <a:cs typeface="Georgia"/>
              </a:rPr>
              <a:t>al	</a:t>
            </a:r>
            <a:r>
              <a:rPr sz="2800" spc="-5" dirty="0">
                <a:latin typeface="Georgia"/>
                <a:cs typeface="Georgia"/>
              </a:rPr>
              <a:t>chemi</a:t>
            </a:r>
            <a:r>
              <a:rPr sz="2800" spc="5" dirty="0">
                <a:latin typeface="Georgia"/>
                <a:cs typeface="Georgia"/>
              </a:rPr>
              <a:t>s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1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,  bio-chemists,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pharma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chemists.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2819400"/>
            <a:ext cx="7772400" cy="1231106"/>
          </a:xfrm>
        </p:spPr>
        <p:txBody>
          <a:bodyPr/>
          <a:lstStyle/>
          <a:p>
            <a:pPr algn="ctr"/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71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1676400"/>
            <a:ext cx="7966075" cy="43287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Solvent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extraction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-5" dirty="0">
                <a:latin typeface="Georgia"/>
                <a:cs typeface="Georgia"/>
              </a:rPr>
              <a:t> the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process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 which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4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compound</a:t>
            </a:r>
            <a:r>
              <a:rPr sz="2000" spc="4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transfers </a:t>
            </a:r>
            <a:r>
              <a:rPr sz="2000" spc="-47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from </a:t>
            </a:r>
            <a:r>
              <a:rPr sz="2000" dirty="0">
                <a:latin typeface="Georgia"/>
                <a:cs typeface="Georgia"/>
              </a:rPr>
              <a:t>one </a:t>
            </a:r>
            <a:r>
              <a:rPr sz="2000" spc="-5" dirty="0">
                <a:latin typeface="Georgia"/>
                <a:cs typeface="Georgia"/>
              </a:rPr>
              <a:t>solvent to another owing to </a:t>
            </a:r>
            <a:r>
              <a:rPr sz="2000" spc="-1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difference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solubility </a:t>
            </a:r>
            <a:r>
              <a:rPr sz="2000" spc="25" dirty="0">
                <a:latin typeface="Georgia"/>
                <a:cs typeface="Georgia"/>
              </a:rPr>
              <a:t>or 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distribution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coefficient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between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these</a:t>
            </a:r>
            <a:r>
              <a:rPr sz="2000" spc="-5" dirty="0">
                <a:latin typeface="Georgia"/>
                <a:cs typeface="Georgia"/>
              </a:rPr>
              <a:t> two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immiscible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(or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slightly </a:t>
            </a:r>
            <a:r>
              <a:rPr sz="2000" spc="-47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soluble)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solvents.</a:t>
            </a:r>
            <a:endParaRPr sz="20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600" dirty="0">
              <a:latin typeface="Georgia"/>
              <a:cs typeface="Georgia"/>
            </a:endParaRPr>
          </a:p>
          <a:p>
            <a:pPr marL="268605" indent="-256540" algn="just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It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method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 quantitative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separation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compounds.</a:t>
            </a:r>
            <a:endParaRPr sz="20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600" dirty="0">
              <a:latin typeface="Georgia"/>
              <a:cs typeface="Georgia"/>
            </a:endParaRPr>
          </a:p>
          <a:p>
            <a:pPr marL="268605" marR="6350" indent="-256540" algn="just">
              <a:lnSpc>
                <a:spcPct val="10000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000" spc="-10" dirty="0">
                <a:latin typeface="Georgia"/>
                <a:cs typeface="Georgia"/>
              </a:rPr>
              <a:t>When </a:t>
            </a:r>
            <a:r>
              <a:rPr sz="2000" spc="-5" dirty="0">
                <a:latin typeface="Georgia"/>
                <a:cs typeface="Georgia"/>
              </a:rPr>
              <a:t>extracting solvent </a:t>
            </a:r>
            <a:r>
              <a:rPr sz="2000" spc="-10" dirty="0">
                <a:latin typeface="Georgia"/>
                <a:cs typeface="Georgia"/>
              </a:rPr>
              <a:t>is </a:t>
            </a:r>
            <a:r>
              <a:rPr sz="2000" spc="-5" dirty="0">
                <a:latin typeface="Georgia"/>
                <a:cs typeface="Georgia"/>
              </a:rPr>
              <a:t>stirred </a:t>
            </a:r>
            <a:r>
              <a:rPr sz="2000" spc="-10" dirty="0">
                <a:latin typeface="Georgia"/>
                <a:cs typeface="Georgia"/>
              </a:rPr>
              <a:t>with </a:t>
            </a:r>
            <a:r>
              <a:rPr sz="2000" spc="-5" dirty="0">
                <a:latin typeface="Georgia"/>
                <a:cs typeface="Georgia"/>
              </a:rPr>
              <a:t>solution </a:t>
            </a:r>
            <a:r>
              <a:rPr sz="2000" dirty="0">
                <a:latin typeface="Georgia"/>
                <a:cs typeface="Georgia"/>
              </a:rPr>
              <a:t>containing </a:t>
            </a:r>
            <a:r>
              <a:rPr sz="2000" spc="-5" dirty="0">
                <a:latin typeface="Georgia"/>
                <a:cs typeface="Georgia"/>
              </a:rPr>
              <a:t>solute 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then </a:t>
            </a:r>
            <a:r>
              <a:rPr sz="2000" spc="-5" dirty="0">
                <a:latin typeface="Georgia"/>
                <a:cs typeface="Georgia"/>
              </a:rPr>
              <a:t>solute </a:t>
            </a:r>
            <a:r>
              <a:rPr sz="2000" dirty="0">
                <a:latin typeface="Georgia"/>
                <a:cs typeface="Georgia"/>
              </a:rPr>
              <a:t>from original </a:t>
            </a:r>
            <a:r>
              <a:rPr sz="2000" spc="-5" dirty="0">
                <a:latin typeface="Georgia"/>
                <a:cs typeface="Georgia"/>
              </a:rPr>
              <a:t>solvent </a:t>
            </a:r>
            <a:r>
              <a:rPr sz="2000" spc="-10" dirty="0">
                <a:latin typeface="Georgia"/>
                <a:cs typeface="Georgia"/>
              </a:rPr>
              <a:t>gets </a:t>
            </a:r>
            <a:r>
              <a:rPr sz="2000" dirty="0">
                <a:latin typeface="Georgia"/>
                <a:cs typeface="Georgia"/>
              </a:rPr>
              <a:t>transferred into </a:t>
            </a:r>
            <a:r>
              <a:rPr sz="2000" spc="-5" dirty="0">
                <a:latin typeface="Georgia"/>
                <a:cs typeface="Georgia"/>
              </a:rPr>
              <a:t>an extracting 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solvent.</a:t>
            </a:r>
            <a:endParaRPr sz="20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600" dirty="0">
              <a:latin typeface="Georgia"/>
              <a:cs typeface="Georgia"/>
            </a:endParaRPr>
          </a:p>
          <a:p>
            <a:pPr marL="268605" indent="-256540" algn="just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  <a:tab pos="3192780" algn="l"/>
              </a:tabLst>
            </a:pPr>
            <a:r>
              <a:rPr sz="2000" spc="-10" dirty="0">
                <a:latin typeface="Georgia"/>
                <a:cs typeface="Georgia"/>
              </a:rPr>
              <a:t>When</a:t>
            </a:r>
            <a:r>
              <a:rPr sz="2000" spc="8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stirring</a:t>
            </a:r>
            <a:r>
              <a:rPr sz="2000" spc="8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is</a:t>
            </a:r>
            <a:r>
              <a:rPr sz="2000" spc="8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stopped	</a:t>
            </a:r>
            <a:r>
              <a:rPr sz="2000" spc="-5" dirty="0">
                <a:latin typeface="Georgia"/>
                <a:cs typeface="Georgia"/>
              </a:rPr>
              <a:t>extracting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solvent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form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separate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layer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and</a:t>
            </a:r>
            <a:endParaRPr sz="2000" dirty="0">
              <a:latin typeface="Georgia"/>
              <a:cs typeface="Georgia"/>
            </a:endParaRPr>
          </a:p>
          <a:p>
            <a:pPr marL="268605" algn="just">
              <a:lnSpc>
                <a:spcPct val="100000"/>
              </a:lnSpc>
            </a:pPr>
            <a:r>
              <a:rPr sz="2000" spc="-5" dirty="0">
                <a:latin typeface="Georgia"/>
                <a:cs typeface="Georgia"/>
              </a:rPr>
              <a:t>now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it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contains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solute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interest.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645972" y="707262"/>
            <a:ext cx="7964804" cy="615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kern="0" dirty="0" smtClean="0">
                <a:solidFill>
                  <a:sysClr val="windowText" lastClr="000000"/>
                </a:solidFill>
              </a:rPr>
              <a:t>Solvent extraction</a:t>
            </a:r>
            <a:endParaRPr lang="en-US" sz="4000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972" y="1624965"/>
            <a:ext cx="7963534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400" spc="-5" dirty="0">
                <a:latin typeface="Georgia"/>
                <a:cs typeface="Georgia"/>
              </a:rPr>
              <a:t>Compared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with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other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separation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methods,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it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gives</a:t>
            </a:r>
            <a:r>
              <a:rPr sz="2400" dirty="0">
                <a:latin typeface="Georgia"/>
                <a:cs typeface="Georgia"/>
              </a:rPr>
              <a:t> a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better</a:t>
            </a:r>
            <a:r>
              <a:rPr sz="2400" spc="18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separation</a:t>
            </a:r>
            <a:r>
              <a:rPr sz="2400" spc="19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effect</a:t>
            </a:r>
            <a:r>
              <a:rPr sz="2400" spc="17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than</a:t>
            </a:r>
            <a:r>
              <a:rPr sz="2400" spc="18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chemical</a:t>
            </a:r>
            <a:r>
              <a:rPr sz="2400" spc="19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precipitation,</a:t>
            </a:r>
            <a:r>
              <a:rPr sz="2400" spc="19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and </a:t>
            </a:r>
            <a:r>
              <a:rPr sz="2400" spc="-5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 </a:t>
            </a:r>
            <a:r>
              <a:rPr sz="2400" spc="-5" dirty="0">
                <a:latin typeface="Georgia"/>
                <a:cs typeface="Georgia"/>
              </a:rPr>
              <a:t>higher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degree</a:t>
            </a:r>
            <a:r>
              <a:rPr sz="2400" dirty="0">
                <a:latin typeface="Georgia"/>
                <a:cs typeface="Georgia"/>
              </a:rPr>
              <a:t> of </a:t>
            </a:r>
            <a:r>
              <a:rPr sz="2400" spc="-5" dirty="0">
                <a:latin typeface="Georgia"/>
                <a:cs typeface="Georgia"/>
              </a:rPr>
              <a:t>selectivity and faster </a:t>
            </a:r>
            <a:r>
              <a:rPr sz="2400" spc="5" dirty="0">
                <a:latin typeface="Georgia"/>
                <a:cs typeface="Georgia"/>
              </a:rPr>
              <a:t>mass </a:t>
            </a:r>
            <a:r>
              <a:rPr sz="2400" spc="-5" dirty="0">
                <a:latin typeface="Georgia"/>
                <a:cs typeface="Georgia"/>
              </a:rPr>
              <a:t>transfer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than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ion</a:t>
            </a:r>
            <a:r>
              <a:rPr sz="2400" spc="-10" dirty="0">
                <a:latin typeface="Georgia"/>
                <a:cs typeface="Georgia"/>
              </a:rPr>
              <a:t> exchange</a:t>
            </a:r>
            <a:r>
              <a:rPr sz="2400" spc="6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method.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2892" y="3530854"/>
            <a:ext cx="53054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025" marR="5080" indent="-60960">
              <a:lnSpc>
                <a:spcPct val="100000"/>
              </a:lnSpc>
              <a:spcBef>
                <a:spcPts val="100"/>
              </a:spcBef>
              <a:tabLst>
                <a:tab pos="881380" algn="l"/>
                <a:tab pos="923925" algn="l"/>
                <a:tab pos="1436370" algn="l"/>
                <a:tab pos="2692400" algn="l"/>
                <a:tab pos="3930015" algn="l"/>
              </a:tabLst>
            </a:pPr>
            <a:r>
              <a:rPr sz="2400" dirty="0">
                <a:latin typeface="Georgia"/>
                <a:cs typeface="Georgia"/>
              </a:rPr>
              <a:t>w</a:t>
            </a:r>
            <a:r>
              <a:rPr sz="2400" spc="-10" dirty="0">
                <a:latin typeface="Georgia"/>
                <a:cs typeface="Georgia"/>
              </a:rPr>
              <a:t>i</a:t>
            </a:r>
            <a:r>
              <a:rPr sz="2400" spc="5" dirty="0">
                <a:latin typeface="Georgia"/>
                <a:cs typeface="Georgia"/>
              </a:rPr>
              <a:t>t</a:t>
            </a:r>
            <a:r>
              <a:rPr sz="2400" dirty="0">
                <a:latin typeface="Georgia"/>
                <a:cs typeface="Georgia"/>
              </a:rPr>
              <a:t>h	</a:t>
            </a:r>
            <a:r>
              <a:rPr sz="2400" spc="-15" dirty="0">
                <a:latin typeface="Georgia"/>
                <a:cs typeface="Georgia"/>
              </a:rPr>
              <a:t>d</a:t>
            </a:r>
            <a:r>
              <a:rPr sz="2400" spc="-10" dirty="0">
                <a:latin typeface="Georgia"/>
                <a:cs typeface="Georgia"/>
              </a:rPr>
              <a:t>i</a:t>
            </a:r>
            <a:r>
              <a:rPr sz="2400" spc="-5" dirty="0">
                <a:latin typeface="Georgia"/>
                <a:cs typeface="Georgia"/>
              </a:rPr>
              <a:t>s</a:t>
            </a:r>
            <a:r>
              <a:rPr sz="2400" spc="25" dirty="0">
                <a:latin typeface="Georgia"/>
                <a:cs typeface="Georgia"/>
              </a:rPr>
              <a:t>t</a:t>
            </a:r>
            <a:r>
              <a:rPr sz="2400" spc="-10" dirty="0">
                <a:latin typeface="Georgia"/>
                <a:cs typeface="Georgia"/>
              </a:rPr>
              <a:t>i</a:t>
            </a:r>
            <a:r>
              <a:rPr sz="2400" spc="5" dirty="0">
                <a:latin typeface="Georgia"/>
                <a:cs typeface="Georgia"/>
              </a:rPr>
              <a:t>ll</a:t>
            </a:r>
            <a:r>
              <a:rPr sz="2400" spc="-10" dirty="0">
                <a:latin typeface="Georgia"/>
                <a:cs typeface="Georgia"/>
              </a:rPr>
              <a:t>a</a:t>
            </a:r>
            <a:r>
              <a:rPr sz="2400" spc="5" dirty="0">
                <a:latin typeface="Georgia"/>
                <a:cs typeface="Georgia"/>
              </a:rPr>
              <a:t>t</a:t>
            </a:r>
            <a:r>
              <a:rPr sz="2400" spc="-10" dirty="0">
                <a:latin typeface="Georgia"/>
                <a:cs typeface="Georgia"/>
              </a:rPr>
              <a:t>i</a:t>
            </a:r>
            <a:r>
              <a:rPr sz="2400" spc="-5" dirty="0">
                <a:latin typeface="Georgia"/>
                <a:cs typeface="Georgia"/>
              </a:rPr>
              <a:t>on</a:t>
            </a:r>
            <a:r>
              <a:rPr sz="2400" dirty="0">
                <a:latin typeface="Georgia"/>
                <a:cs typeface="Georgia"/>
              </a:rPr>
              <a:t>,	</a:t>
            </a:r>
            <a:r>
              <a:rPr sz="2400" spc="-5" dirty="0">
                <a:latin typeface="Georgia"/>
                <a:cs typeface="Georgia"/>
              </a:rPr>
              <a:t>so</a:t>
            </a:r>
            <a:r>
              <a:rPr sz="2400" dirty="0">
                <a:latin typeface="Georgia"/>
                <a:cs typeface="Georgia"/>
              </a:rPr>
              <a:t>lvent	</a:t>
            </a:r>
            <a:r>
              <a:rPr sz="2400" spc="-5" dirty="0">
                <a:latin typeface="Georgia"/>
                <a:cs typeface="Georgia"/>
              </a:rPr>
              <a:t>e</a:t>
            </a:r>
            <a:r>
              <a:rPr sz="2400" spc="-20" dirty="0">
                <a:latin typeface="Georgia"/>
                <a:cs typeface="Georgia"/>
              </a:rPr>
              <a:t>x</a:t>
            </a:r>
            <a:r>
              <a:rPr sz="2400" spc="10" dirty="0">
                <a:latin typeface="Georgia"/>
                <a:cs typeface="Georgia"/>
              </a:rPr>
              <a:t>t</a:t>
            </a:r>
            <a:r>
              <a:rPr sz="2400" dirty="0">
                <a:latin typeface="Georgia"/>
                <a:cs typeface="Georgia"/>
              </a:rPr>
              <a:t>ra</a:t>
            </a:r>
            <a:r>
              <a:rPr sz="2400" spc="-15" dirty="0">
                <a:latin typeface="Georgia"/>
                <a:cs typeface="Georgia"/>
              </a:rPr>
              <a:t>c</a:t>
            </a:r>
            <a:r>
              <a:rPr sz="2400" spc="10" dirty="0">
                <a:latin typeface="Georgia"/>
                <a:cs typeface="Georgia"/>
              </a:rPr>
              <a:t>t</a:t>
            </a:r>
            <a:r>
              <a:rPr sz="2400" dirty="0">
                <a:latin typeface="Georgia"/>
                <a:cs typeface="Georgia"/>
              </a:rPr>
              <a:t>ion  </a:t>
            </a:r>
            <a:r>
              <a:rPr sz="2400" spc="-5" dirty="0">
                <a:latin typeface="Georgia"/>
                <a:cs typeface="Georgia"/>
              </a:rPr>
              <a:t>such		</a:t>
            </a:r>
            <a:r>
              <a:rPr sz="2400" spc="-10" dirty="0">
                <a:latin typeface="Georgia"/>
                <a:cs typeface="Georgia"/>
              </a:rPr>
              <a:t>as	</a:t>
            </a:r>
            <a:r>
              <a:rPr sz="2400" spc="-5" dirty="0">
                <a:latin typeface="Georgia"/>
                <a:cs typeface="Georgia"/>
              </a:rPr>
              <a:t>low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1032" y="3896309"/>
            <a:ext cx="9296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e</a:t>
            </a:r>
            <a:r>
              <a:rPr sz="2400" spc="-10" dirty="0">
                <a:latin typeface="Georgia"/>
                <a:cs typeface="Georgia"/>
              </a:rPr>
              <a:t>n</a:t>
            </a:r>
            <a:r>
              <a:rPr sz="2400" spc="-5" dirty="0">
                <a:latin typeface="Georgia"/>
                <a:cs typeface="Georgia"/>
              </a:rPr>
              <a:t>ergy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2475" y="3896309"/>
            <a:ext cx="18815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consumption,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14893" y="3530854"/>
            <a:ext cx="6946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3835">
              <a:lnSpc>
                <a:spcPct val="100000"/>
              </a:lnSpc>
              <a:spcBef>
                <a:spcPts val="100"/>
              </a:spcBef>
            </a:pPr>
            <a:r>
              <a:rPr sz="2400" spc="15" dirty="0">
                <a:latin typeface="Georgia"/>
                <a:cs typeface="Georgia"/>
              </a:rPr>
              <a:t>h</a:t>
            </a:r>
            <a:r>
              <a:rPr sz="2400" spc="-10" dirty="0">
                <a:latin typeface="Georgia"/>
                <a:cs typeface="Georgia"/>
              </a:rPr>
              <a:t>a</a:t>
            </a:r>
            <a:r>
              <a:rPr sz="2400" dirty="0">
                <a:latin typeface="Georgia"/>
                <a:cs typeface="Georgia"/>
              </a:rPr>
              <a:t>s  </a:t>
            </a:r>
            <a:r>
              <a:rPr sz="2400" spc="5" dirty="0">
                <a:latin typeface="Georgia"/>
                <a:cs typeface="Georgia"/>
              </a:rPr>
              <a:t>l</a:t>
            </a:r>
            <a:r>
              <a:rPr sz="2400" spc="-10" dirty="0">
                <a:latin typeface="Georgia"/>
                <a:cs typeface="Georgia"/>
              </a:rPr>
              <a:t>a</a:t>
            </a:r>
            <a:r>
              <a:rPr sz="2400" dirty="0">
                <a:latin typeface="Georgia"/>
                <a:cs typeface="Georgia"/>
              </a:rPr>
              <a:t>rge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972" y="3530854"/>
            <a:ext cx="17862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spc="-5" dirty="0">
                <a:latin typeface="Georgia"/>
                <a:cs typeface="Georgia"/>
              </a:rPr>
              <a:t>Compared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</a:t>
            </a:r>
            <a:r>
              <a:rPr sz="2400" spc="-15" dirty="0">
                <a:latin typeface="Georgia"/>
                <a:cs typeface="Georgia"/>
              </a:rPr>
              <a:t>d</a:t>
            </a:r>
            <a:r>
              <a:rPr sz="2400" dirty="0">
                <a:latin typeface="Georgia"/>
                <a:cs typeface="Georgia"/>
              </a:rPr>
              <a:t>va</a:t>
            </a:r>
            <a:r>
              <a:rPr sz="2400" spc="-10" dirty="0">
                <a:latin typeface="Georgia"/>
                <a:cs typeface="Georgia"/>
              </a:rPr>
              <a:t>n</a:t>
            </a:r>
            <a:r>
              <a:rPr sz="2400" spc="5" dirty="0">
                <a:latin typeface="Georgia"/>
                <a:cs typeface="Georgia"/>
              </a:rPr>
              <a:t>t</a:t>
            </a:r>
            <a:r>
              <a:rPr sz="2400" spc="-10" dirty="0">
                <a:latin typeface="Georgia"/>
                <a:cs typeface="Georgia"/>
              </a:rPr>
              <a:t>a</a:t>
            </a:r>
            <a:r>
              <a:rPr sz="2400" spc="-5" dirty="0">
                <a:latin typeface="Georgia"/>
                <a:cs typeface="Georgia"/>
              </a:rPr>
              <a:t>ges  production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4813" y="4262754"/>
            <a:ext cx="5918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03680" algn="l"/>
                <a:tab pos="2296160" algn="l"/>
                <a:tab pos="3512820" algn="l"/>
                <a:tab pos="4399915" algn="l"/>
              </a:tabLst>
            </a:pPr>
            <a:r>
              <a:rPr sz="2400" spc="-5" dirty="0">
                <a:latin typeface="Georgia"/>
                <a:cs typeface="Georgia"/>
              </a:rPr>
              <a:t>capacity,	fast	action,	easy	continuous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4628210"/>
            <a:ext cx="46202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operation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and </a:t>
            </a:r>
            <a:r>
              <a:rPr sz="2400" spc="-10" dirty="0">
                <a:latin typeface="Georgia"/>
                <a:cs typeface="Georgia"/>
              </a:rPr>
              <a:t>ease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automation.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645972" y="707262"/>
            <a:ext cx="7964804" cy="615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kern="0" dirty="0" smtClean="0">
                <a:solidFill>
                  <a:sysClr val="windowText" lastClr="000000"/>
                </a:solidFill>
              </a:rPr>
              <a:t>Solvent extraction</a:t>
            </a:r>
            <a:endParaRPr lang="en-US" sz="4000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558927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Commonly</a:t>
            </a:r>
            <a:r>
              <a:rPr sz="4000" spc="-8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used</a:t>
            </a:r>
            <a:r>
              <a:rPr sz="4000" spc="-2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solvents</a:t>
            </a:r>
            <a:endParaRPr sz="4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2548585"/>
            <a:ext cx="7794625" cy="3620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ts val="2965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spc="-5" dirty="0">
                <a:latin typeface="Georgia"/>
                <a:cs typeface="Georgia"/>
              </a:rPr>
              <a:t>ethyl</a:t>
            </a:r>
            <a:r>
              <a:rPr sz="2600" b="1" spc="10" dirty="0">
                <a:latin typeface="Georgia"/>
                <a:cs typeface="Georgia"/>
              </a:rPr>
              <a:t> </a:t>
            </a:r>
            <a:r>
              <a:rPr sz="2600" b="1" spc="-10" dirty="0">
                <a:latin typeface="Georgia"/>
                <a:cs typeface="Georgia"/>
              </a:rPr>
              <a:t>acetate</a:t>
            </a:r>
            <a:r>
              <a:rPr sz="2600" b="1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(8.1</a:t>
            </a:r>
            <a:r>
              <a:rPr sz="2600" spc="-10" dirty="0">
                <a:latin typeface="Georgia"/>
                <a:cs typeface="Georgia"/>
              </a:rPr>
              <a:t> %),</a:t>
            </a:r>
            <a:endParaRPr sz="2600" dirty="0">
              <a:latin typeface="Georgia"/>
              <a:cs typeface="Georgia"/>
            </a:endParaRPr>
          </a:p>
          <a:p>
            <a:pPr marL="268605" indent="-256540">
              <a:lnSpc>
                <a:spcPts val="2795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10" dirty="0">
                <a:latin typeface="Georgia"/>
                <a:cs typeface="Georgia"/>
              </a:rPr>
              <a:t>diethyl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ether</a:t>
            </a:r>
            <a:r>
              <a:rPr sz="2600" spc="1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(6.9</a:t>
            </a:r>
            <a:r>
              <a:rPr sz="2600" spc="-10" dirty="0">
                <a:latin typeface="Georgia"/>
                <a:cs typeface="Georgia"/>
              </a:rPr>
              <a:t> %),</a:t>
            </a:r>
            <a:endParaRPr sz="2600" dirty="0">
              <a:latin typeface="Georgia"/>
              <a:cs typeface="Georgia"/>
            </a:endParaRPr>
          </a:p>
          <a:p>
            <a:pPr marL="268605" indent="-256540">
              <a:lnSpc>
                <a:spcPts val="2795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10" dirty="0">
                <a:latin typeface="Georgia"/>
                <a:cs typeface="Georgia"/>
              </a:rPr>
              <a:t>dichloromethane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(1.3</a:t>
            </a:r>
            <a:r>
              <a:rPr sz="2600" spc="-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%)</a:t>
            </a:r>
            <a:r>
              <a:rPr sz="2600" spc="-2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and</a:t>
            </a:r>
            <a:endParaRPr sz="2600" dirty="0">
              <a:latin typeface="Georgia"/>
              <a:cs typeface="Georgia"/>
            </a:endParaRPr>
          </a:p>
          <a:p>
            <a:pPr marL="268605" indent="-256540">
              <a:lnSpc>
                <a:spcPts val="2965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spc="-15" dirty="0">
                <a:latin typeface="Georgia"/>
                <a:cs typeface="Georgia"/>
              </a:rPr>
              <a:t>chloroform</a:t>
            </a:r>
            <a:r>
              <a:rPr sz="2600" b="1" spc="2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(0.8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%)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dissolved</a:t>
            </a:r>
            <a:r>
              <a:rPr sz="2600" spc="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up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to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10</a:t>
            </a:r>
            <a:r>
              <a:rPr sz="2600" spc="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%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in </a:t>
            </a:r>
            <a:r>
              <a:rPr sz="2600" spc="-10" dirty="0">
                <a:latin typeface="Georgia"/>
                <a:cs typeface="Georgia"/>
              </a:rPr>
              <a:t>water.</a:t>
            </a:r>
            <a:endParaRPr sz="2600" dirty="0">
              <a:latin typeface="Georgia"/>
              <a:cs typeface="Georgia"/>
            </a:endParaRPr>
          </a:p>
          <a:p>
            <a:pPr marL="12700">
              <a:lnSpc>
                <a:spcPts val="2955"/>
              </a:lnSpc>
              <a:spcBef>
                <a:spcPts val="2475"/>
              </a:spcBef>
            </a:pPr>
            <a:r>
              <a:rPr sz="2600" spc="-15" dirty="0">
                <a:latin typeface="Georgia"/>
                <a:cs typeface="Georgia"/>
              </a:rPr>
              <a:t>Water</a:t>
            </a:r>
            <a:r>
              <a:rPr sz="2600" spc="4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also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dissolves</a:t>
            </a:r>
            <a:r>
              <a:rPr sz="2600" spc="-1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</a:t>
            </a:r>
            <a:r>
              <a:rPr sz="2600" spc="-10" dirty="0">
                <a:latin typeface="Georgia"/>
                <a:cs typeface="Georgia"/>
              </a:rPr>
              <a:t> organic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solvents:</a:t>
            </a:r>
            <a:endParaRPr sz="2600" dirty="0">
              <a:latin typeface="Georgia"/>
              <a:cs typeface="Georgia"/>
            </a:endParaRPr>
          </a:p>
          <a:p>
            <a:pPr marL="268605" indent="-256540">
              <a:lnSpc>
                <a:spcPts val="2795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spc="-10" dirty="0">
                <a:latin typeface="Georgia"/>
                <a:cs typeface="Georgia"/>
              </a:rPr>
              <a:t>ethyl</a:t>
            </a:r>
            <a:r>
              <a:rPr sz="2600" b="1" spc="15" dirty="0">
                <a:latin typeface="Georgia"/>
                <a:cs typeface="Georgia"/>
              </a:rPr>
              <a:t> </a:t>
            </a:r>
            <a:r>
              <a:rPr sz="2600" b="1" spc="-10" dirty="0">
                <a:latin typeface="Georgia"/>
                <a:cs typeface="Georgia"/>
              </a:rPr>
              <a:t>acetate</a:t>
            </a:r>
            <a:r>
              <a:rPr sz="2600" b="1" spc="1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(3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%),</a:t>
            </a:r>
            <a:endParaRPr sz="2600" dirty="0">
              <a:latin typeface="Georgia"/>
              <a:cs typeface="Georgia"/>
            </a:endParaRPr>
          </a:p>
          <a:p>
            <a:pPr marL="268605" indent="-256540">
              <a:lnSpc>
                <a:spcPts val="2795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10" dirty="0">
                <a:latin typeface="Georgia"/>
                <a:cs typeface="Georgia"/>
              </a:rPr>
              <a:t>diethyl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ether</a:t>
            </a:r>
            <a:r>
              <a:rPr sz="2600" spc="1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(1.4 </a:t>
            </a:r>
            <a:r>
              <a:rPr sz="2600" spc="-10" dirty="0">
                <a:latin typeface="Georgia"/>
                <a:cs typeface="Georgia"/>
              </a:rPr>
              <a:t>%),</a:t>
            </a:r>
            <a:endParaRPr sz="2600" dirty="0">
              <a:latin typeface="Georgia"/>
              <a:cs typeface="Georgia"/>
            </a:endParaRPr>
          </a:p>
          <a:p>
            <a:pPr marL="268605" indent="-256540">
              <a:lnSpc>
                <a:spcPts val="2795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10" dirty="0">
                <a:latin typeface="Georgia"/>
                <a:cs typeface="Georgia"/>
              </a:rPr>
              <a:t>dichloromethane</a:t>
            </a:r>
            <a:r>
              <a:rPr sz="2600" spc="5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(0.25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%)</a:t>
            </a:r>
            <a:endParaRPr sz="2600" dirty="0">
              <a:latin typeface="Georgia"/>
              <a:cs typeface="Georgia"/>
            </a:endParaRPr>
          </a:p>
          <a:p>
            <a:pPr marL="268605" indent="-256540">
              <a:lnSpc>
                <a:spcPts val="2965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spc="-10" dirty="0">
                <a:latin typeface="Georgia"/>
                <a:cs typeface="Georgia"/>
              </a:rPr>
              <a:t>chloroform</a:t>
            </a:r>
            <a:r>
              <a:rPr sz="2600" b="1" spc="-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(0.056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%).</a:t>
            </a:r>
            <a:endParaRPr sz="26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7792084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Uses</a:t>
            </a:r>
            <a:r>
              <a:rPr sz="4000" spc="-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of</a:t>
            </a:r>
            <a:r>
              <a:rPr sz="4000" spc="-2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spc="5" dirty="0">
                <a:solidFill>
                  <a:srgbClr val="424455"/>
                </a:solidFill>
                <a:latin typeface="Trebuchet MS"/>
                <a:cs typeface="Trebuchet MS"/>
              </a:rPr>
              <a:t>solvent</a:t>
            </a:r>
            <a:r>
              <a:rPr sz="4000" spc="-6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r>
              <a:rPr sz="4000" spc="-6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process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2211745"/>
            <a:ext cx="7962265" cy="3987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40100"/>
              </a:lnSpc>
              <a:spcBef>
                <a:spcPts val="1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spc="-5" dirty="0">
                <a:latin typeface="Georgia"/>
                <a:cs typeface="Georgia"/>
              </a:rPr>
              <a:t>Solvent </a:t>
            </a:r>
            <a:r>
              <a:rPr sz="2600" b="1" dirty="0">
                <a:latin typeface="Georgia"/>
                <a:cs typeface="Georgia"/>
              </a:rPr>
              <a:t>extraction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b="1" spc="-10" dirty="0">
                <a:latin typeface="Georgia"/>
                <a:cs typeface="Georgia"/>
              </a:rPr>
              <a:t>used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10" dirty="0">
                <a:latin typeface="Georgia"/>
                <a:cs typeface="Georgia"/>
              </a:rPr>
              <a:t>the processing of 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perfumes,</a:t>
            </a:r>
            <a:r>
              <a:rPr sz="2600" spc="7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vegetable</a:t>
            </a:r>
            <a:r>
              <a:rPr sz="2600" spc="5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oil,</a:t>
            </a:r>
            <a:r>
              <a:rPr sz="2600" spc="2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or</a:t>
            </a:r>
            <a:r>
              <a:rPr sz="2600" spc="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biodiesel.</a:t>
            </a:r>
            <a:endParaRPr sz="2600" dirty="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401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10" dirty="0">
                <a:latin typeface="Georgia"/>
                <a:cs typeface="Georgia"/>
              </a:rPr>
              <a:t>It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10" dirty="0">
                <a:latin typeface="Georgia"/>
                <a:cs typeface="Georgia"/>
              </a:rPr>
              <a:t>also </a:t>
            </a:r>
            <a:r>
              <a:rPr sz="2600" b="1" spc="-5" dirty="0">
                <a:latin typeface="Georgia"/>
                <a:cs typeface="Georgia"/>
              </a:rPr>
              <a:t>used </a:t>
            </a:r>
            <a:r>
              <a:rPr sz="2600" dirty="0">
                <a:latin typeface="Georgia"/>
                <a:cs typeface="Georgia"/>
              </a:rPr>
              <a:t>to </a:t>
            </a:r>
            <a:r>
              <a:rPr sz="2600" spc="-5" dirty="0">
                <a:latin typeface="Georgia"/>
                <a:cs typeface="Georgia"/>
              </a:rPr>
              <a:t>recover plutonium from irradiated 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nuclear</a:t>
            </a:r>
            <a:r>
              <a:rPr sz="2600" dirty="0">
                <a:latin typeface="Georgia"/>
                <a:cs typeface="Georgia"/>
              </a:rPr>
              <a:t> fuel,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a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process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which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is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usually</a:t>
            </a:r>
            <a:r>
              <a:rPr sz="2600" spc="6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called </a:t>
            </a:r>
            <a:r>
              <a:rPr sz="2600" spc="-6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nuclear</a:t>
            </a:r>
            <a:r>
              <a:rPr sz="2600" spc="3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reprocessing.</a:t>
            </a:r>
            <a:endParaRPr sz="2600" dirty="0">
              <a:latin typeface="Georgia"/>
              <a:cs typeface="Georgia"/>
            </a:endParaRPr>
          </a:p>
          <a:p>
            <a:pPr marL="268605" marR="6985" indent="-256540" algn="just">
              <a:lnSpc>
                <a:spcPct val="140100"/>
              </a:lnSpc>
              <a:spcBef>
                <a:spcPts val="309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5" dirty="0">
                <a:latin typeface="Georgia"/>
                <a:cs typeface="Georgia"/>
              </a:rPr>
              <a:t>The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recovered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plutonium</a:t>
            </a:r>
            <a:r>
              <a:rPr sz="260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can</a:t>
            </a:r>
            <a:r>
              <a:rPr sz="2600" spc="-5" dirty="0">
                <a:latin typeface="Georgia"/>
                <a:cs typeface="Georgia"/>
              </a:rPr>
              <a:t> then</a:t>
            </a:r>
            <a:r>
              <a:rPr sz="2600" dirty="0">
                <a:latin typeface="Georgia"/>
                <a:cs typeface="Georgia"/>
              </a:rPr>
              <a:t> be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re-</a:t>
            </a:r>
            <a:r>
              <a:rPr sz="2600" b="1" spc="-5" dirty="0">
                <a:latin typeface="Georgia"/>
                <a:cs typeface="Georgia"/>
              </a:rPr>
              <a:t>used</a:t>
            </a:r>
            <a:r>
              <a:rPr sz="2600" b="1" dirty="0">
                <a:latin typeface="Georgia"/>
                <a:cs typeface="Georgia"/>
              </a:rPr>
              <a:t> </a:t>
            </a:r>
            <a:r>
              <a:rPr sz="2600" spc="-15" dirty="0">
                <a:latin typeface="Georgia"/>
                <a:cs typeface="Georgia"/>
              </a:rPr>
              <a:t>as </a:t>
            </a:r>
            <a:r>
              <a:rPr sz="2600" spc="-61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nuclear</a:t>
            </a:r>
            <a:r>
              <a:rPr sz="2600" spc="3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fuel.</a:t>
            </a:r>
            <a:endParaRPr sz="26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908430"/>
            <a:ext cx="807085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54075" algn="l"/>
                <a:tab pos="2640965" algn="l"/>
                <a:tab pos="3228975" algn="l"/>
                <a:tab pos="4006215" algn="l"/>
                <a:tab pos="5342255" algn="l"/>
                <a:tab pos="6308725" algn="l"/>
                <a:tab pos="7028180" algn="l"/>
              </a:tabLst>
            </a:pP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T</a:t>
            </a:r>
            <a:r>
              <a:rPr sz="2400" b="1" spc="-15" dirty="0">
                <a:solidFill>
                  <a:srgbClr val="424455"/>
                </a:solidFill>
                <a:latin typeface="Trebuchet MS"/>
                <a:cs typeface="Trebuchet MS"/>
              </a:rPr>
              <a:t>h</a:t>
            </a: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e	</a:t>
            </a:r>
            <a:r>
              <a:rPr sz="2400" b="1" spc="-10" dirty="0">
                <a:solidFill>
                  <a:srgbClr val="424455"/>
                </a:solidFill>
                <a:latin typeface="Trebuchet MS"/>
                <a:cs typeface="Trebuchet MS"/>
              </a:rPr>
              <a:t>p</a:t>
            </a:r>
            <a:r>
              <a:rPr sz="2400" b="1" spc="-5" dirty="0">
                <a:solidFill>
                  <a:srgbClr val="424455"/>
                </a:solidFill>
                <a:latin typeface="Trebuchet MS"/>
                <a:cs typeface="Trebuchet MS"/>
              </a:rPr>
              <a:t>r</a:t>
            </a:r>
            <a:r>
              <a:rPr sz="2400" b="1" spc="10" dirty="0">
                <a:solidFill>
                  <a:srgbClr val="424455"/>
                </a:solidFill>
                <a:latin typeface="Trebuchet MS"/>
                <a:cs typeface="Trebuchet MS"/>
              </a:rPr>
              <a:t>o</a:t>
            </a:r>
            <a:r>
              <a:rPr sz="2400" b="1" spc="15" dirty="0">
                <a:solidFill>
                  <a:srgbClr val="424455"/>
                </a:solidFill>
                <a:latin typeface="Trebuchet MS"/>
                <a:cs typeface="Trebuchet MS"/>
              </a:rPr>
              <a:t>p</a:t>
            </a:r>
            <a:r>
              <a:rPr sz="2400" b="1" spc="-15" dirty="0">
                <a:solidFill>
                  <a:srgbClr val="424455"/>
                </a:solidFill>
                <a:latin typeface="Trebuchet MS"/>
                <a:cs typeface="Trebuchet MS"/>
              </a:rPr>
              <a:t>e</a:t>
            </a:r>
            <a:r>
              <a:rPr sz="2400" b="1" spc="-5" dirty="0">
                <a:solidFill>
                  <a:srgbClr val="424455"/>
                </a:solidFill>
                <a:latin typeface="Trebuchet MS"/>
                <a:cs typeface="Trebuchet MS"/>
              </a:rPr>
              <a:t>r</a:t>
            </a:r>
            <a:r>
              <a:rPr sz="2400" b="1" spc="10" dirty="0">
                <a:solidFill>
                  <a:srgbClr val="424455"/>
                </a:solidFill>
                <a:latin typeface="Trebuchet MS"/>
                <a:cs typeface="Trebuchet MS"/>
              </a:rPr>
              <a:t>t</a:t>
            </a:r>
            <a:r>
              <a:rPr sz="2400" b="1" spc="-5" dirty="0">
                <a:solidFill>
                  <a:srgbClr val="424455"/>
                </a:solidFill>
                <a:latin typeface="Trebuchet MS"/>
                <a:cs typeface="Trebuchet MS"/>
              </a:rPr>
              <a:t>i</a:t>
            </a:r>
            <a:r>
              <a:rPr sz="2400" b="1" spc="-10" dirty="0">
                <a:solidFill>
                  <a:srgbClr val="424455"/>
                </a:solidFill>
                <a:latin typeface="Trebuchet MS"/>
                <a:cs typeface="Trebuchet MS"/>
              </a:rPr>
              <a:t>e</a:t>
            </a: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s	</a:t>
            </a:r>
            <a:r>
              <a:rPr sz="2400" b="1" spc="5" dirty="0">
                <a:solidFill>
                  <a:srgbClr val="424455"/>
                </a:solidFill>
                <a:latin typeface="Trebuchet MS"/>
                <a:cs typeface="Trebuchet MS"/>
              </a:rPr>
              <a:t>o</a:t>
            </a: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f	</a:t>
            </a:r>
            <a:r>
              <a:rPr sz="2400" b="1" spc="5" dirty="0">
                <a:solidFill>
                  <a:srgbClr val="424455"/>
                </a:solidFill>
                <a:latin typeface="Trebuchet MS"/>
                <a:cs typeface="Trebuchet MS"/>
              </a:rPr>
              <a:t>t</a:t>
            </a: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he	s</a:t>
            </a:r>
            <a:r>
              <a:rPr sz="2400" b="1" spc="25" dirty="0">
                <a:solidFill>
                  <a:srgbClr val="424455"/>
                </a:solidFill>
                <a:latin typeface="Trebuchet MS"/>
                <a:cs typeface="Trebuchet MS"/>
              </a:rPr>
              <a:t>o</a:t>
            </a:r>
            <a:r>
              <a:rPr sz="2400" b="1" spc="-15" dirty="0">
                <a:solidFill>
                  <a:srgbClr val="424455"/>
                </a:solidFill>
                <a:latin typeface="Trebuchet MS"/>
                <a:cs typeface="Trebuchet MS"/>
              </a:rPr>
              <a:t>l</a:t>
            </a:r>
            <a:r>
              <a:rPr sz="2400" b="1" spc="-5" dirty="0">
                <a:solidFill>
                  <a:srgbClr val="424455"/>
                </a:solidFill>
                <a:latin typeface="Trebuchet MS"/>
                <a:cs typeface="Trebuchet MS"/>
              </a:rPr>
              <a:t>ven</a:t>
            </a: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t	us</a:t>
            </a:r>
            <a:r>
              <a:rPr sz="2400" b="1" spc="-20" dirty="0">
                <a:solidFill>
                  <a:srgbClr val="424455"/>
                </a:solidFill>
                <a:latin typeface="Trebuchet MS"/>
                <a:cs typeface="Trebuchet MS"/>
              </a:rPr>
              <a:t>e</a:t>
            </a: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d	f</a:t>
            </a:r>
            <a:r>
              <a:rPr sz="2400" b="1" spc="5" dirty="0">
                <a:solidFill>
                  <a:srgbClr val="424455"/>
                </a:solidFill>
                <a:latin typeface="Trebuchet MS"/>
                <a:cs typeface="Trebuchet MS"/>
              </a:rPr>
              <a:t>o</a:t>
            </a:r>
            <a:r>
              <a:rPr sz="2400" b="1" dirty="0">
                <a:solidFill>
                  <a:srgbClr val="424455"/>
                </a:solidFill>
                <a:latin typeface="Trebuchet MS"/>
                <a:cs typeface="Trebuchet MS"/>
              </a:rPr>
              <a:t>r	s</a:t>
            </a:r>
            <a:r>
              <a:rPr sz="2400" b="1" spc="5" dirty="0">
                <a:solidFill>
                  <a:srgbClr val="424455"/>
                </a:solidFill>
                <a:latin typeface="Trebuchet MS"/>
                <a:cs typeface="Trebuchet MS"/>
              </a:rPr>
              <a:t>o</a:t>
            </a:r>
            <a:r>
              <a:rPr sz="2400" b="1" spc="-15" dirty="0">
                <a:solidFill>
                  <a:srgbClr val="424455"/>
                </a:solidFill>
                <a:latin typeface="Trebuchet MS"/>
                <a:cs typeface="Trebuchet MS"/>
              </a:rPr>
              <a:t>l</a:t>
            </a:r>
            <a:r>
              <a:rPr sz="2400" b="1" spc="-5" dirty="0">
                <a:solidFill>
                  <a:srgbClr val="424455"/>
                </a:solidFill>
                <a:latin typeface="Trebuchet MS"/>
                <a:cs typeface="Trebuchet MS"/>
              </a:rPr>
              <a:t>vent  </a:t>
            </a:r>
            <a:r>
              <a:rPr sz="2400" b="1" spc="-10" dirty="0">
                <a:solidFill>
                  <a:srgbClr val="424455"/>
                </a:solidFill>
                <a:latin typeface="Trebuchet MS"/>
                <a:cs typeface="Trebuchet MS"/>
              </a:rPr>
              <a:t>extraction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2214574"/>
            <a:ext cx="7971790" cy="416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5620" algn="just">
              <a:lnSpc>
                <a:spcPct val="150100"/>
              </a:lnSpc>
              <a:spcBef>
                <a:spcPts val="95"/>
              </a:spcBef>
              <a:buClr>
                <a:srgbClr val="9F4DA2"/>
              </a:buClr>
              <a:buAutoNum type="arabicPeriod"/>
              <a:tabLst>
                <a:tab pos="528320" algn="l"/>
              </a:tabLst>
            </a:pP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solvent </a:t>
            </a:r>
            <a:r>
              <a:rPr sz="2200" spc="-10" dirty="0">
                <a:latin typeface="Georgia"/>
                <a:cs typeface="Georgia"/>
              </a:rPr>
              <a:t>should </a:t>
            </a:r>
            <a:r>
              <a:rPr sz="2200" spc="5" dirty="0">
                <a:latin typeface="Georgia"/>
                <a:cs typeface="Georgia"/>
              </a:rPr>
              <a:t>be </a:t>
            </a:r>
            <a:r>
              <a:rPr sz="2200" spc="-5" dirty="0">
                <a:latin typeface="Georgia"/>
                <a:cs typeface="Georgia"/>
              </a:rPr>
              <a:t>well </a:t>
            </a:r>
            <a:r>
              <a:rPr sz="2200" dirty="0">
                <a:latin typeface="Georgia"/>
                <a:cs typeface="Georgia"/>
              </a:rPr>
              <a:t>miscible </a:t>
            </a:r>
            <a:r>
              <a:rPr sz="2200" spc="-5" dirty="0">
                <a:latin typeface="Georgia"/>
                <a:cs typeface="Georgia"/>
              </a:rPr>
              <a:t>with </a:t>
            </a: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liquid </a:t>
            </a:r>
            <a:r>
              <a:rPr sz="2200" spc="-10" dirty="0">
                <a:latin typeface="Georgia"/>
                <a:cs typeface="Georgia"/>
              </a:rPr>
              <a:t>to </a:t>
            </a:r>
            <a:r>
              <a:rPr sz="2200" spc="10" dirty="0">
                <a:latin typeface="Georgia"/>
                <a:cs typeface="Georgia"/>
              </a:rPr>
              <a:t>be </a:t>
            </a:r>
            <a:r>
              <a:rPr sz="2200" spc="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extracted.</a:t>
            </a:r>
            <a:endParaRPr sz="2200">
              <a:latin typeface="Georgia"/>
              <a:cs typeface="Georgia"/>
            </a:endParaRPr>
          </a:p>
          <a:p>
            <a:pPr marL="527685" indent="-515620" algn="just">
              <a:lnSpc>
                <a:spcPct val="100000"/>
              </a:lnSpc>
              <a:spcBef>
                <a:spcPts val="1610"/>
              </a:spcBef>
              <a:buClr>
                <a:srgbClr val="9F4DA2"/>
              </a:buClr>
              <a:buAutoNum type="arabicPeriod"/>
              <a:tabLst>
                <a:tab pos="528320" algn="l"/>
              </a:tabLst>
            </a:pPr>
            <a:r>
              <a:rPr sz="2200" spc="5" dirty="0">
                <a:latin typeface="Georgia"/>
                <a:cs typeface="Georgia"/>
              </a:rPr>
              <a:t>The  </a:t>
            </a:r>
            <a:r>
              <a:rPr sz="2200" spc="254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solvent</a:t>
            </a:r>
            <a:r>
              <a:rPr sz="2200" spc="135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should</a:t>
            </a:r>
            <a:r>
              <a:rPr sz="2200" spc="133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not</a:t>
            </a:r>
            <a:r>
              <a:rPr sz="2200" spc="135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be  </a:t>
            </a:r>
            <a:r>
              <a:rPr sz="2200" spc="229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miscible  </a:t>
            </a:r>
            <a:r>
              <a:rPr sz="2200" spc="27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with  </a:t>
            </a:r>
            <a:r>
              <a:rPr sz="2200" spc="265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the  </a:t>
            </a:r>
            <a:r>
              <a:rPr sz="2200" spc="24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other</a:t>
            </a:r>
            <a:endParaRPr sz="2200">
              <a:latin typeface="Georgia"/>
              <a:cs typeface="Georgia"/>
            </a:endParaRPr>
          </a:p>
          <a:p>
            <a:pPr marL="527685" algn="just">
              <a:lnSpc>
                <a:spcPct val="100000"/>
              </a:lnSpc>
              <a:spcBef>
                <a:spcPts val="1320"/>
              </a:spcBef>
            </a:pPr>
            <a:r>
              <a:rPr sz="2200" dirty="0">
                <a:latin typeface="Georgia"/>
                <a:cs typeface="Georgia"/>
              </a:rPr>
              <a:t>components</a:t>
            </a:r>
            <a:r>
              <a:rPr sz="2200" spc="-5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of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the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mixture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or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react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with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the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solute.</a:t>
            </a:r>
            <a:endParaRPr sz="2200">
              <a:latin typeface="Georgia"/>
              <a:cs typeface="Georgia"/>
            </a:endParaRPr>
          </a:p>
          <a:p>
            <a:pPr marL="527685" marR="7620" indent="-515620" algn="just">
              <a:lnSpc>
                <a:spcPct val="150100"/>
              </a:lnSpc>
              <a:spcBef>
                <a:spcPts val="315"/>
              </a:spcBef>
              <a:buClr>
                <a:srgbClr val="9F4DA2"/>
              </a:buClr>
              <a:buAutoNum type="arabicPeriod" startAt="3"/>
              <a:tabLst>
                <a:tab pos="528320" algn="l"/>
              </a:tabLst>
            </a:pP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boiling point </a:t>
            </a:r>
            <a:r>
              <a:rPr sz="2200" spc="5" dirty="0">
                <a:latin typeface="Georgia"/>
                <a:cs typeface="Georgia"/>
              </a:rPr>
              <a:t>of </a:t>
            </a:r>
            <a:r>
              <a:rPr sz="2200" spc="-5" dirty="0">
                <a:latin typeface="Georgia"/>
                <a:cs typeface="Georgia"/>
              </a:rPr>
              <a:t>the solvent should </a:t>
            </a:r>
            <a:r>
              <a:rPr sz="2200" spc="10" dirty="0">
                <a:latin typeface="Georgia"/>
                <a:cs typeface="Georgia"/>
              </a:rPr>
              <a:t>be </a:t>
            </a:r>
            <a:r>
              <a:rPr sz="2200" spc="-5" dirty="0">
                <a:latin typeface="Georgia"/>
                <a:cs typeface="Georgia"/>
              </a:rPr>
              <a:t>low enough </a:t>
            </a:r>
            <a:r>
              <a:rPr sz="2200" dirty="0">
                <a:latin typeface="Georgia"/>
                <a:cs typeface="Georgia"/>
              </a:rPr>
              <a:t>( </a:t>
            </a:r>
            <a:r>
              <a:rPr sz="2200" spc="-5" dirty="0">
                <a:latin typeface="Georgia"/>
                <a:cs typeface="Georgia"/>
              </a:rPr>
              <a:t>well </a:t>
            </a:r>
            <a:r>
              <a:rPr sz="2200" dirty="0">
                <a:latin typeface="Georgia"/>
                <a:cs typeface="Georgia"/>
              </a:rPr>
              <a:t> below the </a:t>
            </a:r>
            <a:r>
              <a:rPr sz="2200" spc="-5" dirty="0">
                <a:latin typeface="Georgia"/>
                <a:cs typeface="Georgia"/>
              </a:rPr>
              <a:t>melting point </a:t>
            </a:r>
            <a:r>
              <a:rPr sz="2200" spc="5" dirty="0">
                <a:latin typeface="Georgia"/>
                <a:cs typeface="Georgia"/>
              </a:rPr>
              <a:t>of </a:t>
            </a:r>
            <a:r>
              <a:rPr sz="2200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solute) such that </a:t>
            </a:r>
            <a:r>
              <a:rPr sz="2200" dirty="0">
                <a:latin typeface="Georgia"/>
                <a:cs typeface="Georgia"/>
              </a:rPr>
              <a:t>it can </a:t>
            </a:r>
            <a:r>
              <a:rPr sz="2200" spc="10" dirty="0">
                <a:latin typeface="Georgia"/>
                <a:cs typeface="Georgia"/>
              </a:rPr>
              <a:t>be </a:t>
            </a:r>
            <a:r>
              <a:rPr sz="2200" spc="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evaporated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easily</a:t>
            </a:r>
            <a:r>
              <a:rPr sz="2200" spc="2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after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collection.</a:t>
            </a:r>
            <a:endParaRPr sz="2200">
              <a:latin typeface="Georgia"/>
              <a:cs typeface="Georgia"/>
            </a:endParaRPr>
          </a:p>
          <a:p>
            <a:pPr marL="527685" indent="-515620" algn="just">
              <a:lnSpc>
                <a:spcPct val="100000"/>
              </a:lnSpc>
              <a:spcBef>
                <a:spcPts val="1610"/>
              </a:spcBef>
              <a:buClr>
                <a:srgbClr val="9F4DA2"/>
              </a:buClr>
              <a:buAutoNum type="arabicPeriod" startAt="3"/>
              <a:tabLst>
                <a:tab pos="528320" algn="l"/>
              </a:tabLst>
            </a:pPr>
            <a:r>
              <a:rPr sz="2200" dirty="0">
                <a:latin typeface="Georgia"/>
                <a:cs typeface="Georgia"/>
              </a:rPr>
              <a:t>It should</a:t>
            </a:r>
            <a:r>
              <a:rPr sz="2200" spc="-7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have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favourable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temperature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coefficient.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53922"/>
            <a:ext cx="48145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solidFill>
                  <a:srgbClr val="424455"/>
                </a:solidFill>
                <a:latin typeface="Trebuchet MS"/>
                <a:cs typeface="Trebuchet MS"/>
              </a:rPr>
              <a:t>Points</a:t>
            </a:r>
            <a:r>
              <a:rPr sz="36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to</a:t>
            </a:r>
            <a:r>
              <a:rPr sz="3600" spc="-3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424455"/>
                </a:solidFill>
                <a:latin typeface="Trebuchet MS"/>
                <a:cs typeface="Trebuchet MS"/>
              </a:rPr>
              <a:t>be</a:t>
            </a:r>
            <a:r>
              <a:rPr sz="3600" spc="-5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424455"/>
                </a:solidFill>
                <a:latin typeface="Trebuchet MS"/>
                <a:cs typeface="Trebuchet MS"/>
              </a:rPr>
              <a:t>considered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1405508"/>
            <a:ext cx="7971790" cy="488442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68605" marR="10160" indent="-256540" algn="just">
              <a:lnSpc>
                <a:spcPct val="80000"/>
              </a:lnSpc>
              <a:spcBef>
                <a:spcPts val="63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solvent should </a:t>
            </a:r>
            <a:r>
              <a:rPr sz="2200" spc="5" dirty="0">
                <a:latin typeface="Georgia"/>
                <a:cs typeface="Georgia"/>
              </a:rPr>
              <a:t>be </a:t>
            </a:r>
            <a:r>
              <a:rPr sz="2200" spc="-10" dirty="0">
                <a:latin typeface="Georgia"/>
                <a:cs typeface="Georgia"/>
              </a:rPr>
              <a:t>able </a:t>
            </a:r>
            <a:r>
              <a:rPr sz="2200" spc="5" dirty="0">
                <a:latin typeface="Georgia"/>
                <a:cs typeface="Georgia"/>
              </a:rPr>
              <a:t>to </a:t>
            </a:r>
            <a:r>
              <a:rPr sz="2200" spc="-5" dirty="0">
                <a:latin typeface="Georgia"/>
                <a:cs typeface="Georgia"/>
              </a:rPr>
              <a:t>dissolve at least </a:t>
            </a:r>
            <a:r>
              <a:rPr sz="2200" dirty="0">
                <a:latin typeface="Georgia"/>
                <a:cs typeface="Georgia"/>
              </a:rPr>
              <a:t>one </a:t>
            </a:r>
            <a:r>
              <a:rPr sz="2200" spc="-5" dirty="0">
                <a:latin typeface="Georgia"/>
                <a:cs typeface="Georgia"/>
              </a:rPr>
              <a:t>component 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to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large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extent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than</a:t>
            </a:r>
            <a:r>
              <a:rPr sz="2200" spc="5" dirty="0">
                <a:latin typeface="Georgia"/>
                <a:cs typeface="Georgia"/>
              </a:rPr>
              <a:t> the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rest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of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components</a:t>
            </a:r>
            <a:r>
              <a:rPr sz="2200" dirty="0">
                <a:latin typeface="Georgia"/>
                <a:cs typeface="Georgia"/>
              </a:rPr>
              <a:t> in</a:t>
            </a:r>
            <a:r>
              <a:rPr sz="2200" spc="5" dirty="0">
                <a:latin typeface="Georgia"/>
                <a:cs typeface="Georgia"/>
              </a:rPr>
              <a:t> the 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mixture.</a:t>
            </a:r>
            <a:endParaRPr sz="2200">
              <a:latin typeface="Georgia"/>
              <a:cs typeface="Georgia"/>
            </a:endParaRPr>
          </a:p>
          <a:p>
            <a:pPr marL="268605" marR="7620" indent="-256540" algn="just">
              <a:lnSpc>
                <a:spcPct val="80000"/>
              </a:lnSpc>
              <a:spcBef>
                <a:spcPts val="29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spc="5" dirty="0">
                <a:latin typeface="Georgia"/>
                <a:cs typeface="Georgia"/>
              </a:rPr>
              <a:t>The </a:t>
            </a:r>
            <a:r>
              <a:rPr sz="2200" dirty="0">
                <a:latin typeface="Georgia"/>
                <a:cs typeface="Georgia"/>
              </a:rPr>
              <a:t>reaction </a:t>
            </a:r>
            <a:r>
              <a:rPr sz="2200" spc="-5" dirty="0">
                <a:latin typeface="Georgia"/>
                <a:cs typeface="Georgia"/>
              </a:rPr>
              <a:t>taking </a:t>
            </a:r>
            <a:r>
              <a:rPr sz="2200" spc="-10" dirty="0">
                <a:latin typeface="Georgia"/>
                <a:cs typeface="Georgia"/>
              </a:rPr>
              <a:t>place </a:t>
            </a:r>
            <a:r>
              <a:rPr sz="2200" spc="-5" dirty="0">
                <a:latin typeface="Georgia"/>
                <a:cs typeface="Georgia"/>
              </a:rPr>
              <a:t>should </a:t>
            </a:r>
            <a:r>
              <a:rPr sz="2200" spc="5" dirty="0">
                <a:latin typeface="Georgia"/>
                <a:cs typeface="Georgia"/>
              </a:rPr>
              <a:t>be </a:t>
            </a:r>
            <a:r>
              <a:rPr sz="2200" dirty="0">
                <a:latin typeface="Georgia"/>
                <a:cs typeface="Georgia"/>
              </a:rPr>
              <a:t>stable </a:t>
            </a:r>
            <a:r>
              <a:rPr sz="2200" spc="-5" dirty="0">
                <a:latin typeface="Georgia"/>
                <a:cs typeface="Georgia"/>
              </a:rPr>
              <a:t>and irreversible. </a:t>
            </a:r>
            <a:r>
              <a:rPr sz="2200" dirty="0">
                <a:latin typeface="Georgia"/>
                <a:cs typeface="Georgia"/>
              </a:rPr>
              <a:t> Reversible </a:t>
            </a:r>
            <a:r>
              <a:rPr sz="2200" spc="-5" dirty="0">
                <a:latin typeface="Georgia"/>
                <a:cs typeface="Georgia"/>
              </a:rPr>
              <a:t>reactions </a:t>
            </a:r>
            <a:r>
              <a:rPr sz="2200" dirty="0">
                <a:latin typeface="Georgia"/>
                <a:cs typeface="Georgia"/>
              </a:rPr>
              <a:t>can </a:t>
            </a:r>
            <a:r>
              <a:rPr sz="2200" spc="5" dirty="0">
                <a:latin typeface="Georgia"/>
                <a:cs typeface="Georgia"/>
              </a:rPr>
              <a:t>bring back </a:t>
            </a:r>
            <a:r>
              <a:rPr sz="2200" spc="-5" dirty="0">
                <a:latin typeface="Georgia"/>
                <a:cs typeface="Georgia"/>
              </a:rPr>
              <a:t>the dissolved components </a:t>
            </a:r>
            <a:r>
              <a:rPr sz="2200" dirty="0">
                <a:latin typeface="Georgia"/>
                <a:cs typeface="Georgia"/>
              </a:rPr>
              <a:t> in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their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previous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form</a:t>
            </a:r>
            <a:r>
              <a:rPr sz="2200" spc="-5" dirty="0">
                <a:latin typeface="Georgia"/>
                <a:cs typeface="Georgia"/>
              </a:rPr>
              <a:t> and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the</a:t>
            </a:r>
            <a:r>
              <a:rPr sz="2200" dirty="0">
                <a:latin typeface="Georgia"/>
                <a:cs typeface="Georgia"/>
              </a:rPr>
              <a:t> extraction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will</a:t>
            </a:r>
            <a:r>
              <a:rPr sz="2200" dirty="0">
                <a:latin typeface="Georgia"/>
                <a:cs typeface="Georgia"/>
              </a:rPr>
              <a:t> not</a:t>
            </a:r>
            <a:r>
              <a:rPr sz="2200" spc="535" dirty="0">
                <a:latin typeface="Georgia"/>
                <a:cs typeface="Georgia"/>
              </a:rPr>
              <a:t> </a:t>
            </a:r>
            <a:r>
              <a:rPr sz="2200" spc="10" dirty="0">
                <a:latin typeface="Georgia"/>
                <a:cs typeface="Georgia"/>
              </a:rPr>
              <a:t>be </a:t>
            </a:r>
            <a:r>
              <a:rPr sz="2200" spc="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completed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successfully.</a:t>
            </a:r>
            <a:endParaRPr sz="220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80000"/>
              </a:lnSpc>
              <a:spcBef>
                <a:spcPts val="31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spc="5" dirty="0">
                <a:latin typeface="Georgia"/>
                <a:cs typeface="Georgia"/>
              </a:rPr>
              <a:t>The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compound</a:t>
            </a:r>
            <a:r>
              <a:rPr sz="2200" dirty="0">
                <a:latin typeface="Georgia"/>
                <a:cs typeface="Georgia"/>
              </a:rPr>
              <a:t> formed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after</a:t>
            </a:r>
            <a:r>
              <a:rPr sz="2200" dirty="0">
                <a:latin typeface="Georgia"/>
                <a:cs typeface="Georgia"/>
              </a:rPr>
              <a:t> the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reaction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should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be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easily 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separated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from</a:t>
            </a:r>
            <a:r>
              <a:rPr sz="2200" dirty="0">
                <a:latin typeface="Georgia"/>
                <a:cs typeface="Georgia"/>
              </a:rPr>
              <a:t> the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extracted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compound</a:t>
            </a:r>
            <a:r>
              <a:rPr sz="220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so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that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it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can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10" dirty="0">
                <a:latin typeface="Georgia"/>
                <a:cs typeface="Georgia"/>
              </a:rPr>
              <a:t>be </a:t>
            </a:r>
            <a:r>
              <a:rPr sz="2200" spc="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reused.</a:t>
            </a:r>
            <a:endParaRPr sz="2200">
              <a:latin typeface="Georgia"/>
              <a:cs typeface="Georgia"/>
            </a:endParaRPr>
          </a:p>
          <a:p>
            <a:pPr marL="268605" indent="-256540" algn="just">
              <a:lnSpc>
                <a:spcPts val="214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spc="5" dirty="0">
                <a:latin typeface="Georgia"/>
                <a:cs typeface="Georgia"/>
              </a:rPr>
              <a:t>The</a:t>
            </a:r>
            <a:r>
              <a:rPr sz="2200" spc="46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density</a:t>
            </a:r>
            <a:r>
              <a:rPr sz="2200" spc="48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of</a:t>
            </a:r>
            <a:r>
              <a:rPr sz="2200" spc="47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49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compound</a:t>
            </a:r>
            <a:r>
              <a:rPr sz="2200" spc="51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should</a:t>
            </a:r>
            <a:r>
              <a:rPr sz="2200" spc="484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be</a:t>
            </a:r>
            <a:r>
              <a:rPr sz="2200" spc="484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different  </a:t>
            </a:r>
            <a:r>
              <a:rPr sz="2200" dirty="0">
                <a:latin typeface="Georgia"/>
                <a:cs typeface="Georgia"/>
              </a:rPr>
              <a:t>from</a:t>
            </a:r>
            <a:r>
              <a:rPr sz="2200" spc="47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endParaRPr sz="2200">
              <a:latin typeface="Georgia"/>
              <a:cs typeface="Georgia"/>
            </a:endParaRPr>
          </a:p>
          <a:p>
            <a:pPr marL="268605" algn="just">
              <a:lnSpc>
                <a:spcPts val="2270"/>
              </a:lnSpc>
            </a:pPr>
            <a:r>
              <a:rPr sz="2200" spc="-5" dirty="0">
                <a:latin typeface="Georgia"/>
                <a:cs typeface="Georgia"/>
              </a:rPr>
              <a:t>required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component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to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help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the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separation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readily.</a:t>
            </a:r>
            <a:endParaRPr sz="2200">
              <a:latin typeface="Georgia"/>
              <a:cs typeface="Georgia"/>
            </a:endParaRPr>
          </a:p>
          <a:p>
            <a:pPr marL="268605" indent="-256540" algn="just">
              <a:lnSpc>
                <a:spcPts val="2415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dirty="0">
                <a:latin typeface="Georgia"/>
                <a:cs typeface="Georgia"/>
              </a:rPr>
              <a:t>It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should</a:t>
            </a:r>
            <a:r>
              <a:rPr sz="2200" spc="-80" dirty="0">
                <a:latin typeface="Georgia"/>
                <a:cs typeface="Georgia"/>
              </a:rPr>
              <a:t> </a:t>
            </a:r>
            <a:r>
              <a:rPr sz="2200" spc="5" dirty="0">
                <a:latin typeface="Georgia"/>
                <a:cs typeface="Georgia"/>
              </a:rPr>
              <a:t>be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inexpensive</a:t>
            </a:r>
            <a:r>
              <a:rPr sz="2200" spc="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and </a:t>
            </a:r>
            <a:r>
              <a:rPr sz="2200" dirty="0">
                <a:latin typeface="Georgia"/>
                <a:cs typeface="Georgia"/>
              </a:rPr>
              <a:t>cost-effective.</a:t>
            </a:r>
            <a:endParaRPr sz="2200">
              <a:latin typeface="Georgia"/>
              <a:cs typeface="Georgia"/>
            </a:endParaRPr>
          </a:p>
          <a:p>
            <a:pPr marL="268605" indent="-256540" algn="just">
              <a:lnSpc>
                <a:spcPts val="2255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spc="5" dirty="0">
                <a:latin typeface="Georgia"/>
                <a:cs typeface="Georgia"/>
              </a:rPr>
              <a:t>The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solvent</a:t>
            </a:r>
            <a:r>
              <a:rPr sz="2200" spc="2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should</a:t>
            </a:r>
            <a:r>
              <a:rPr sz="2200" spc="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not</a:t>
            </a:r>
            <a:r>
              <a:rPr sz="2200" spc="2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be</a:t>
            </a:r>
            <a:r>
              <a:rPr sz="2200" spc="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toxic</a:t>
            </a:r>
            <a:r>
              <a:rPr sz="2200" spc="3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or</a:t>
            </a:r>
            <a:r>
              <a:rPr sz="2200" spc="5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corrosive</a:t>
            </a:r>
            <a:r>
              <a:rPr sz="2200" spc="4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as</a:t>
            </a:r>
            <a:r>
              <a:rPr sz="2200" spc="5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it</a:t>
            </a:r>
            <a:r>
              <a:rPr sz="2200" spc="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can</a:t>
            </a:r>
            <a:r>
              <a:rPr sz="2200" spc="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harm</a:t>
            </a:r>
            <a:r>
              <a:rPr sz="2200" spc="3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the</a:t>
            </a:r>
            <a:endParaRPr sz="2200">
              <a:latin typeface="Georgia"/>
              <a:cs typeface="Georgia"/>
            </a:endParaRPr>
          </a:p>
          <a:p>
            <a:pPr marL="268605" algn="just">
              <a:lnSpc>
                <a:spcPts val="2270"/>
              </a:lnSpc>
            </a:pPr>
            <a:r>
              <a:rPr sz="2200" dirty="0">
                <a:latin typeface="Georgia"/>
                <a:cs typeface="Georgia"/>
              </a:rPr>
              <a:t>extraction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instruments.</a:t>
            </a:r>
            <a:endParaRPr sz="2200">
              <a:latin typeface="Georgia"/>
              <a:cs typeface="Georgia"/>
            </a:endParaRPr>
          </a:p>
          <a:p>
            <a:pPr marL="268605" indent="-256540" algn="just">
              <a:lnSpc>
                <a:spcPts val="227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200" dirty="0">
                <a:latin typeface="Georgia"/>
                <a:cs typeface="Georgia"/>
              </a:rPr>
              <a:t>Other</a:t>
            </a:r>
            <a:r>
              <a:rPr sz="2200" spc="8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factors</a:t>
            </a:r>
            <a:r>
              <a:rPr sz="2200" spc="10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important</a:t>
            </a:r>
            <a:r>
              <a:rPr sz="2200" spc="8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during</a:t>
            </a:r>
            <a:r>
              <a:rPr sz="2200" spc="8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solvent</a:t>
            </a:r>
            <a:r>
              <a:rPr sz="2200" spc="7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selection</a:t>
            </a:r>
            <a:r>
              <a:rPr sz="2200" spc="6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are</a:t>
            </a:r>
            <a:r>
              <a:rPr sz="2200" spc="8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viscosity,</a:t>
            </a:r>
            <a:endParaRPr sz="2200">
              <a:latin typeface="Georgia"/>
              <a:cs typeface="Georgia"/>
            </a:endParaRPr>
          </a:p>
          <a:p>
            <a:pPr marL="268605" algn="just">
              <a:lnSpc>
                <a:spcPts val="2375"/>
              </a:lnSpc>
            </a:pPr>
            <a:r>
              <a:rPr sz="2200" dirty="0">
                <a:latin typeface="Georgia"/>
                <a:cs typeface="Georgia"/>
              </a:rPr>
              <a:t>boiling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point,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flammability,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etc.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AEB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1508</Words>
  <Application>Microsoft Office PowerPoint</Application>
  <PresentationFormat>On-screen Show (4:3)</PresentationFormat>
  <Paragraphs>221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Calibri</vt:lpstr>
      <vt:lpstr>Georgia</vt:lpstr>
      <vt:lpstr>Times New Roman</vt:lpstr>
      <vt:lpstr>Trebuchet MS</vt:lpstr>
      <vt:lpstr>Wingdings 2</vt:lpstr>
      <vt:lpstr>Office Theme</vt:lpstr>
      <vt:lpstr>PowerPoint Presentation</vt:lpstr>
      <vt:lpstr>Content</vt:lpstr>
      <vt:lpstr>PowerPoint Presentation</vt:lpstr>
      <vt:lpstr>PowerPoint Presentation</vt:lpstr>
      <vt:lpstr>PowerPoint Presentation</vt:lpstr>
      <vt:lpstr>Commonly used solvents</vt:lpstr>
      <vt:lpstr>Uses of solvent extraction process</vt:lpstr>
      <vt:lpstr>The properties of the solvent used for solvent  extraction</vt:lpstr>
      <vt:lpstr>Points to be considered</vt:lpstr>
      <vt:lpstr>Distribution coefficient</vt:lpstr>
      <vt:lpstr>Distribution coefficient</vt:lpstr>
      <vt:lpstr>Distribution coefficient</vt:lpstr>
      <vt:lpstr>Amount remain extracted</vt:lpstr>
      <vt:lpstr>PowerPoint Presentation</vt:lpstr>
      <vt:lpstr>Equation</vt:lpstr>
      <vt:lpstr>Efficiency of extraction</vt:lpstr>
      <vt:lpstr>Separation factor</vt:lpstr>
      <vt:lpstr>Distribution ratio</vt:lpstr>
      <vt:lpstr>Factors affecting solvent extraction</vt:lpstr>
      <vt:lpstr>Factors affecting solvent extraction</vt:lpstr>
      <vt:lpstr>Solvent extraction methods of Metal ions</vt:lpstr>
      <vt:lpstr>Solvent extraction techniques</vt:lpstr>
      <vt:lpstr>Ion association method</vt:lpstr>
      <vt:lpstr>Solvation</vt:lpstr>
      <vt:lpstr>Synergic extraction</vt:lpstr>
      <vt:lpstr>Solvent extraction techniques</vt:lpstr>
      <vt:lpstr>Batch extraction</vt:lpstr>
      <vt:lpstr>Countercurrent extraction</vt:lpstr>
      <vt:lpstr>Features essential for an extractant</vt:lpstr>
      <vt:lpstr>Applications of solvent extraction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SOUMEN</dc:creator>
  <cp:lastModifiedBy>Soumen Rakshit</cp:lastModifiedBy>
  <cp:revision>4</cp:revision>
  <dcterms:created xsi:type="dcterms:W3CDTF">2023-01-21T16:45:44Z</dcterms:created>
  <dcterms:modified xsi:type="dcterms:W3CDTF">2023-01-21T17:02:25Z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2023-01-21T00:00:00Z</vt:filetime>
  </property>
</Properties>
</file>